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56" r:id="rId2"/>
    <p:sldId id="323" r:id="rId3"/>
    <p:sldId id="324" r:id="rId4"/>
    <p:sldId id="312" r:id="rId5"/>
    <p:sldId id="325" r:id="rId6"/>
    <p:sldId id="326" r:id="rId7"/>
    <p:sldId id="327" r:id="rId8"/>
    <p:sldId id="331" r:id="rId9"/>
    <p:sldId id="328" r:id="rId10"/>
    <p:sldId id="334" r:id="rId11"/>
    <p:sldId id="333" r:id="rId12"/>
    <p:sldId id="330" r:id="rId13"/>
    <p:sldId id="332" r:id="rId14"/>
    <p:sldId id="280" r:id="rId15"/>
  </p:sldIdLst>
  <p:sldSz cx="9144000" cy="6858000" type="screen4x3"/>
  <p:notesSz cx="6797675" cy="9926638"/>
  <p:embeddedFontLst>
    <p:embeddedFont>
      <p:font typeface="Garamond" pitchFamily="18" charset="0"/>
      <p:regular r:id="rId18"/>
      <p:bold r:id="rId19"/>
      <p:italic r:id="rId20"/>
    </p:embeddedFont>
    <p:embeddedFont>
      <p:font typeface="Palatino Linotype" pitchFamily="18" charset="0"/>
      <p:regular r:id="rId21"/>
      <p:bold r:id="rId22"/>
      <p:italic r:id="rId23"/>
      <p:boldItalic r:id="rId24"/>
    </p:embeddedFont>
  </p:embeddedFontLst>
  <p:defaultTextStyle>
    <a:defPPr>
      <a:defRPr lang="et-EE"/>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D4D4D"/>
    <a:srgbClr val="333333"/>
    <a:srgbClr val="676767"/>
    <a:srgbClr val="000000"/>
    <a:srgbClr val="969696"/>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47" autoAdjust="0"/>
  </p:normalViewPr>
  <p:slideViewPr>
    <p:cSldViewPr>
      <p:cViewPr>
        <p:scale>
          <a:sx n="122" d="100"/>
          <a:sy n="122" d="100"/>
        </p:scale>
        <p:origin x="-1314" y="-6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t-EE"/>
          </a:p>
        </p:txBody>
      </p:sp>
      <p:sp>
        <p:nvSpPr>
          <p:cNvPr id="215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t-EE"/>
          </a:p>
        </p:txBody>
      </p:sp>
      <p:sp>
        <p:nvSpPr>
          <p:cNvPr id="2150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t-EE"/>
          </a:p>
        </p:txBody>
      </p:sp>
      <p:sp>
        <p:nvSpPr>
          <p:cNvPr id="2150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C52B87-4020-4EA8-88B8-08546B1D3214}" type="slidenum">
              <a:rPr lang="et-EE"/>
              <a:pPr/>
              <a:t>‹#›</a:t>
            </a:fld>
            <a:endParaRPr lang="et-EE"/>
          </a:p>
        </p:txBody>
      </p:sp>
    </p:spTree>
    <p:extLst>
      <p:ext uri="{BB962C8B-B14F-4D97-AF65-F5344CB8AC3E}">
        <p14:creationId xmlns:p14="http://schemas.microsoft.com/office/powerpoint/2010/main" val="1354105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1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Klõpsake juhtslaidi teksti laadide redigeerimiseks</a:t>
            </a:r>
          </a:p>
          <a:p>
            <a:pPr lvl="1"/>
            <a:r>
              <a:rPr lang="en-US" smtClean="0"/>
              <a:t>Teine tase</a:t>
            </a:r>
          </a:p>
          <a:p>
            <a:pPr lvl="2"/>
            <a:r>
              <a:rPr lang="en-US" smtClean="0"/>
              <a:t>Kolmas tase</a:t>
            </a:r>
          </a:p>
          <a:p>
            <a:pPr lvl="3"/>
            <a:r>
              <a:rPr lang="en-US" smtClean="0"/>
              <a:t>Neljas tase</a:t>
            </a:r>
          </a:p>
          <a:p>
            <a:pPr lvl="4"/>
            <a:r>
              <a:rPr lang="en-US" smtClean="0"/>
              <a:t>Viies tase</a:t>
            </a:r>
          </a:p>
        </p:txBody>
      </p:sp>
      <p:sp>
        <p:nvSpPr>
          <p:cNvPr id="9216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16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59D952-6C67-4329-966A-73A93D003919}" type="slidenum">
              <a:rPr lang="en-US"/>
              <a:pPr/>
              <a:t>‹#›</a:t>
            </a:fld>
            <a:endParaRPr lang="en-US"/>
          </a:p>
        </p:txBody>
      </p:sp>
    </p:spTree>
    <p:extLst>
      <p:ext uri="{BB962C8B-B14F-4D97-AF65-F5344CB8AC3E}">
        <p14:creationId xmlns:p14="http://schemas.microsoft.com/office/powerpoint/2010/main" val="4068262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AEC06-9B4E-4579-8517-B0BDFE24C196}" type="slidenum">
              <a:rPr lang="en-US"/>
              <a:pPr/>
              <a:t>1</a:t>
            </a:fld>
            <a:endParaRPr lang="en-US"/>
          </a:p>
        </p:txBody>
      </p:sp>
      <p:sp>
        <p:nvSpPr>
          <p:cNvPr id="93186" name="Rectangle 2"/>
          <p:cNvSpPr>
            <a:spLocks noGrp="1" noRot="1" noChangeAspect="1" noChangeArrowheads="1" noTextEdit="1"/>
          </p:cNvSpPr>
          <p:nvPr>
            <p:ph type="sldImg"/>
          </p:nvPr>
        </p:nvSpPr>
        <p:spPr>
          <a:xfrm>
            <a:off x="917575" y="744538"/>
            <a:ext cx="4962525" cy="3722687"/>
          </a:xfrm>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652E4-83EA-42A6-A74B-17016203DABD}" type="slidenum">
              <a:rPr lang="en-US"/>
              <a:pPr/>
              <a:t>14</a:t>
            </a:fld>
            <a:endParaRPr lang="en-US"/>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n-US"/>
          </a:p>
        </p:txBody>
      </p:sp>
      <p:sp>
        <p:nvSpPr>
          <p:cNvPr id="3" name="Vertikaalteksti kohatäide 2"/>
          <p:cNvSpPr>
            <a:spLocks noGrp="1"/>
          </p:cNvSpPr>
          <p:nvPr>
            <p:ph type="body" orient="vert" idx="1"/>
          </p:nvPr>
        </p:nvSpPr>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705600" y="254000"/>
            <a:ext cx="2114550" cy="5695950"/>
          </a:xfrm>
        </p:spPr>
        <p:txBody>
          <a:bodyPr vert="eaVert"/>
          <a:lstStyle/>
          <a:p>
            <a:r>
              <a:rPr lang="et-EE" smtClean="0"/>
              <a:t>Klõpsake tiitlilaadi muutmiseks</a:t>
            </a:r>
            <a:endParaRPr lang="en-US"/>
          </a:p>
        </p:txBody>
      </p:sp>
      <p:sp>
        <p:nvSpPr>
          <p:cNvPr id="3" name="Vertikaalteksti kohatäide 2"/>
          <p:cNvSpPr>
            <a:spLocks noGrp="1"/>
          </p:cNvSpPr>
          <p:nvPr>
            <p:ph type="body" orient="vert" idx="1"/>
          </p:nvPr>
        </p:nvSpPr>
        <p:spPr>
          <a:xfrm>
            <a:off x="358775" y="254000"/>
            <a:ext cx="6194425" cy="5695950"/>
          </a:xfrm>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isu">
    <p:spTree>
      <p:nvGrpSpPr>
        <p:cNvPr id="1" name=""/>
        <p:cNvGrpSpPr/>
        <p:nvPr/>
      </p:nvGrpSpPr>
      <p:grpSpPr>
        <a:xfrm>
          <a:off x="0" y="0"/>
          <a:ext cx="0" cy="0"/>
          <a:chOff x="0" y="0"/>
          <a:chExt cx="0" cy="0"/>
        </a:xfrm>
      </p:grpSpPr>
      <p:sp>
        <p:nvSpPr>
          <p:cNvPr id="2" name="Sisu kohatäide 1"/>
          <p:cNvSpPr>
            <a:spLocks noGrp="1"/>
          </p:cNvSpPr>
          <p:nvPr>
            <p:ph/>
          </p:nvPr>
        </p:nvSpPr>
        <p:spPr>
          <a:xfrm>
            <a:off x="358775" y="254000"/>
            <a:ext cx="8461375" cy="5695950"/>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itel, 2 sisu ja tekst">
    <p:spTree>
      <p:nvGrpSpPr>
        <p:cNvPr id="1" name=""/>
        <p:cNvGrpSpPr/>
        <p:nvPr/>
      </p:nvGrpSpPr>
      <p:grpSpPr>
        <a:xfrm>
          <a:off x="0" y="0"/>
          <a:ext cx="0" cy="0"/>
          <a:chOff x="0" y="0"/>
          <a:chExt cx="0" cy="0"/>
        </a:xfrm>
      </p:grpSpPr>
      <p:sp>
        <p:nvSpPr>
          <p:cNvPr id="2" name="Pealkiri 1"/>
          <p:cNvSpPr>
            <a:spLocks noGrp="1"/>
          </p:cNvSpPr>
          <p:nvPr>
            <p:ph type="title"/>
          </p:nvPr>
        </p:nvSpPr>
        <p:spPr>
          <a:xfrm>
            <a:off x="358775" y="254000"/>
            <a:ext cx="8461375" cy="671513"/>
          </a:xfrm>
        </p:spPr>
        <p:txBody>
          <a:bodyPr/>
          <a:lstStyle/>
          <a:p>
            <a:r>
              <a:rPr lang="et-EE" smtClean="0"/>
              <a:t>Klõpsake tiitlilaadi muutmiseks</a:t>
            </a:r>
            <a:endParaRPr lang="en-US"/>
          </a:p>
        </p:txBody>
      </p:sp>
      <p:sp>
        <p:nvSpPr>
          <p:cNvPr id="3" name="Sisu kohatäide 2"/>
          <p:cNvSpPr>
            <a:spLocks noGrp="1"/>
          </p:cNvSpPr>
          <p:nvPr>
            <p:ph sz="quarter" idx="1"/>
          </p:nvPr>
        </p:nvSpPr>
        <p:spPr>
          <a:xfrm>
            <a:off x="358775" y="1092200"/>
            <a:ext cx="4151313" cy="235267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Sisu kohatäide 3"/>
          <p:cNvSpPr>
            <a:spLocks noGrp="1"/>
          </p:cNvSpPr>
          <p:nvPr>
            <p:ph sz="quarter" idx="2"/>
          </p:nvPr>
        </p:nvSpPr>
        <p:spPr>
          <a:xfrm>
            <a:off x="358775" y="3597275"/>
            <a:ext cx="4151313" cy="2352675"/>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Teksti kohatäide 4"/>
          <p:cNvSpPr>
            <a:spLocks noGrp="1"/>
          </p:cNvSpPr>
          <p:nvPr>
            <p:ph type="body" sz="half" idx="3"/>
          </p:nvPr>
        </p:nvSpPr>
        <p:spPr>
          <a:xfrm>
            <a:off x="4662488" y="1092200"/>
            <a:ext cx="4152900" cy="4857750"/>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itel, tekst ja sisu">
    <p:spTree>
      <p:nvGrpSpPr>
        <p:cNvPr id="1" name=""/>
        <p:cNvGrpSpPr/>
        <p:nvPr/>
      </p:nvGrpSpPr>
      <p:grpSpPr>
        <a:xfrm>
          <a:off x="0" y="0"/>
          <a:ext cx="0" cy="0"/>
          <a:chOff x="0" y="0"/>
          <a:chExt cx="0" cy="0"/>
        </a:xfrm>
      </p:grpSpPr>
      <p:sp>
        <p:nvSpPr>
          <p:cNvPr id="2" name="Pealkiri 1"/>
          <p:cNvSpPr>
            <a:spLocks noGrp="1"/>
          </p:cNvSpPr>
          <p:nvPr>
            <p:ph type="title"/>
          </p:nvPr>
        </p:nvSpPr>
        <p:spPr>
          <a:xfrm>
            <a:off x="358775" y="254000"/>
            <a:ext cx="8461375" cy="671513"/>
          </a:xfrm>
        </p:spPr>
        <p:txBody>
          <a:bodyPr/>
          <a:lstStyle/>
          <a:p>
            <a:r>
              <a:rPr lang="et-EE" smtClean="0"/>
              <a:t>Klõpsake tiitlilaadi muutmiseks</a:t>
            </a:r>
            <a:endParaRPr lang="en-US"/>
          </a:p>
        </p:txBody>
      </p:sp>
      <p:sp>
        <p:nvSpPr>
          <p:cNvPr id="3" name="Teksti kohatäide 2"/>
          <p:cNvSpPr>
            <a:spLocks noGrp="1"/>
          </p:cNvSpPr>
          <p:nvPr>
            <p:ph type="body" sz="half" idx="1"/>
          </p:nvPr>
        </p:nvSpPr>
        <p:spPr>
          <a:xfrm>
            <a:off x="358775" y="1092200"/>
            <a:ext cx="4151313" cy="4857750"/>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Sisu kohatäide 3"/>
          <p:cNvSpPr>
            <a:spLocks noGrp="1"/>
          </p:cNvSpPr>
          <p:nvPr>
            <p:ph sz="half" idx="2"/>
          </p:nvPr>
        </p:nvSpPr>
        <p:spPr>
          <a:xfrm>
            <a:off x="4662488" y="1092200"/>
            <a:ext cx="4152900" cy="4857750"/>
          </a:xfrm>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n-US"/>
          </a:p>
        </p:txBody>
      </p:sp>
      <p:sp>
        <p:nvSpPr>
          <p:cNvPr id="3" name="Sisu kohatäide 2"/>
          <p:cNvSpPr>
            <a:spLocks noGrp="1"/>
          </p:cNvSpPr>
          <p:nvPr>
            <p:ph idx="1"/>
          </p:nvPr>
        </p:nvSpPr>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lstStyle>
            <a:lvl1pPr algn="l">
              <a:defRPr sz="4000" b="1" cap="all"/>
            </a:lvl1pPr>
          </a:lstStyle>
          <a:p>
            <a:r>
              <a:rPr lang="et-EE" smtClean="0"/>
              <a:t>Klõpsake tiitlilaadi muutmiseks</a:t>
            </a:r>
            <a:endParaRPr lang="en-US"/>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smtClean="0"/>
              <a:t>Klõpsake juhtslaidi teksti laadide redigeerimiseks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n-US"/>
          </a:p>
        </p:txBody>
      </p:sp>
      <p:sp>
        <p:nvSpPr>
          <p:cNvPr id="3" name="Sisu kohatäide 2"/>
          <p:cNvSpPr>
            <a:spLocks noGrp="1"/>
          </p:cNvSpPr>
          <p:nvPr>
            <p:ph sz="half" idx="1"/>
          </p:nvPr>
        </p:nvSpPr>
        <p:spPr>
          <a:xfrm>
            <a:off x="358775" y="1092200"/>
            <a:ext cx="41513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Sisu kohatäide 3"/>
          <p:cNvSpPr>
            <a:spLocks noGrp="1"/>
          </p:cNvSpPr>
          <p:nvPr>
            <p:ph sz="half" idx="2"/>
          </p:nvPr>
        </p:nvSpPr>
        <p:spPr>
          <a:xfrm>
            <a:off x="4662488" y="1092200"/>
            <a:ext cx="41529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4638"/>
            <a:ext cx="8229600" cy="1143000"/>
          </a:xfrm>
        </p:spPr>
        <p:txBody>
          <a:bodyPr/>
          <a:lstStyle>
            <a:lvl1pPr>
              <a:defRPr/>
            </a:lvl1pPr>
          </a:lstStyle>
          <a:p>
            <a:r>
              <a:rPr lang="et-EE" smtClean="0"/>
              <a:t>Klõpsake tiitlilaadi muutmiseks</a:t>
            </a:r>
            <a:endParaRPr lang="en-US"/>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Klõpsake tiitlilaadi muutmiseks</a:t>
            </a:r>
            <a:endParaRPr lang="en-US"/>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Klõpsake tiitlilaadi muutmiseks</a:t>
            </a:r>
            <a:endParaRPr lang="en-US"/>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8775" y="1092200"/>
            <a:ext cx="8456613"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sp>
        <p:nvSpPr>
          <p:cNvPr id="1031" name="Rectangle 7"/>
          <p:cNvSpPr>
            <a:spLocks noChangeArrowheads="1"/>
          </p:cNvSpPr>
          <p:nvPr/>
        </p:nvSpPr>
        <p:spPr bwMode="auto">
          <a:xfrm>
            <a:off x="0" y="6237288"/>
            <a:ext cx="9144000" cy="620712"/>
          </a:xfrm>
          <a:prstGeom prst="rect">
            <a:avLst/>
          </a:prstGeom>
          <a:solidFill>
            <a:srgbClr val="6A7681"/>
          </a:solidFill>
          <a:ln w="0">
            <a:noFill/>
            <a:miter lim="800000"/>
            <a:headEnd/>
            <a:tailEnd/>
          </a:ln>
          <a:effectLst/>
        </p:spPr>
        <p:txBody>
          <a:bodyPr wrap="none" anchor="ctr"/>
          <a:lstStyle/>
          <a:p>
            <a:endParaRPr lang="en-US"/>
          </a:p>
        </p:txBody>
      </p:sp>
      <p:pic>
        <p:nvPicPr>
          <p:cNvPr id="1032" name="Picture 8" descr="esitekst"/>
          <p:cNvPicPr>
            <a:picLocks noChangeAspect="1" noChangeArrowheads="1"/>
          </p:cNvPicPr>
          <p:nvPr/>
        </p:nvPicPr>
        <p:blipFill>
          <a:blip r:embed="rId16" cstate="print"/>
          <a:srcRect/>
          <a:stretch>
            <a:fillRect/>
          </a:stretch>
        </p:blipFill>
        <p:spPr bwMode="auto">
          <a:xfrm>
            <a:off x="5759450" y="6470650"/>
            <a:ext cx="3060700" cy="193675"/>
          </a:xfrm>
          <a:prstGeom prst="rect">
            <a:avLst/>
          </a:prstGeom>
          <a:noFill/>
          <a:ln w="9525">
            <a:noFill/>
            <a:miter lim="800000"/>
            <a:headEnd/>
            <a:tailEnd/>
          </a:ln>
        </p:spPr>
      </p:pic>
      <p:sp>
        <p:nvSpPr>
          <p:cNvPr id="1034" name="Rectangle 10"/>
          <p:cNvSpPr>
            <a:spLocks noGrp="1" noChangeAspect="1" noChangeArrowheads="1"/>
          </p:cNvSpPr>
          <p:nvPr>
            <p:ph type="title"/>
          </p:nvPr>
        </p:nvSpPr>
        <p:spPr bwMode="auto">
          <a:xfrm>
            <a:off x="358775" y="254000"/>
            <a:ext cx="8461375" cy="671513"/>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spAutoFit/>
          </a:bodyPr>
          <a:lstStyle/>
          <a:p>
            <a:pPr lvl="0"/>
            <a:r>
              <a:rPr lang="et-EE" smtClean="0"/>
              <a:t>Click to edit Master title style</a:t>
            </a:r>
          </a:p>
        </p:txBody>
      </p:sp>
      <p:pic>
        <p:nvPicPr>
          <p:cNvPr id="1036" name="Picture 12" descr="filogo"/>
          <p:cNvPicPr>
            <a:picLocks noChangeAspect="1" noChangeArrowheads="1"/>
          </p:cNvPicPr>
          <p:nvPr/>
        </p:nvPicPr>
        <p:blipFill>
          <a:blip r:embed="rId17" cstate="print"/>
          <a:srcRect/>
          <a:stretch>
            <a:fillRect/>
          </a:stretch>
        </p:blipFill>
        <p:spPr bwMode="auto">
          <a:xfrm>
            <a:off x="323850" y="6308725"/>
            <a:ext cx="503238" cy="5032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3800" b="1">
          <a:solidFill>
            <a:srgbClr val="333333"/>
          </a:solidFill>
          <a:latin typeface="+mj-lt"/>
          <a:ea typeface="+mj-ea"/>
          <a:cs typeface="+mj-cs"/>
        </a:defRPr>
      </a:lvl1pPr>
      <a:lvl2pPr algn="l" rtl="0" fontAlgn="base">
        <a:spcBef>
          <a:spcPct val="0"/>
        </a:spcBef>
        <a:spcAft>
          <a:spcPct val="0"/>
        </a:spcAft>
        <a:defRPr sz="3800" b="1">
          <a:solidFill>
            <a:srgbClr val="333333"/>
          </a:solidFill>
          <a:latin typeface="Arial" pitchFamily="34" charset="0"/>
        </a:defRPr>
      </a:lvl2pPr>
      <a:lvl3pPr algn="l" rtl="0" fontAlgn="base">
        <a:spcBef>
          <a:spcPct val="0"/>
        </a:spcBef>
        <a:spcAft>
          <a:spcPct val="0"/>
        </a:spcAft>
        <a:defRPr sz="3800" b="1">
          <a:solidFill>
            <a:srgbClr val="333333"/>
          </a:solidFill>
          <a:latin typeface="Arial" pitchFamily="34" charset="0"/>
        </a:defRPr>
      </a:lvl3pPr>
      <a:lvl4pPr algn="l" rtl="0" fontAlgn="base">
        <a:spcBef>
          <a:spcPct val="0"/>
        </a:spcBef>
        <a:spcAft>
          <a:spcPct val="0"/>
        </a:spcAft>
        <a:defRPr sz="3800" b="1">
          <a:solidFill>
            <a:srgbClr val="333333"/>
          </a:solidFill>
          <a:latin typeface="Arial" pitchFamily="34" charset="0"/>
        </a:defRPr>
      </a:lvl4pPr>
      <a:lvl5pPr algn="l" rtl="0" fontAlgn="base">
        <a:spcBef>
          <a:spcPct val="0"/>
        </a:spcBef>
        <a:spcAft>
          <a:spcPct val="0"/>
        </a:spcAft>
        <a:defRPr sz="3800" b="1">
          <a:solidFill>
            <a:srgbClr val="333333"/>
          </a:solidFill>
          <a:latin typeface="Arial" pitchFamily="34" charset="0"/>
        </a:defRPr>
      </a:lvl5pPr>
      <a:lvl6pPr marL="457200" algn="l" rtl="0" fontAlgn="base">
        <a:spcBef>
          <a:spcPct val="0"/>
        </a:spcBef>
        <a:spcAft>
          <a:spcPct val="0"/>
        </a:spcAft>
        <a:defRPr sz="3800" b="1">
          <a:solidFill>
            <a:srgbClr val="333333"/>
          </a:solidFill>
          <a:latin typeface="Arial" pitchFamily="34" charset="0"/>
        </a:defRPr>
      </a:lvl6pPr>
      <a:lvl7pPr marL="914400" algn="l" rtl="0" fontAlgn="base">
        <a:spcBef>
          <a:spcPct val="0"/>
        </a:spcBef>
        <a:spcAft>
          <a:spcPct val="0"/>
        </a:spcAft>
        <a:defRPr sz="3800" b="1">
          <a:solidFill>
            <a:srgbClr val="333333"/>
          </a:solidFill>
          <a:latin typeface="Arial" pitchFamily="34" charset="0"/>
        </a:defRPr>
      </a:lvl7pPr>
      <a:lvl8pPr marL="1371600" algn="l" rtl="0" fontAlgn="base">
        <a:spcBef>
          <a:spcPct val="0"/>
        </a:spcBef>
        <a:spcAft>
          <a:spcPct val="0"/>
        </a:spcAft>
        <a:defRPr sz="3800" b="1">
          <a:solidFill>
            <a:srgbClr val="333333"/>
          </a:solidFill>
          <a:latin typeface="Arial" pitchFamily="34" charset="0"/>
        </a:defRPr>
      </a:lvl8pPr>
      <a:lvl9pPr marL="1828800" algn="l" rtl="0" fontAlgn="base">
        <a:spcBef>
          <a:spcPct val="0"/>
        </a:spcBef>
        <a:spcAft>
          <a:spcPct val="0"/>
        </a:spcAft>
        <a:defRPr sz="3800" b="1">
          <a:solidFill>
            <a:srgbClr val="333333"/>
          </a:solidFill>
          <a:latin typeface="Arial" pitchFamily="34" charset="0"/>
        </a:defRPr>
      </a:lvl9pPr>
    </p:titleStyle>
    <p:bodyStyle>
      <a:lvl1pPr marL="342900" indent="-342900" algn="l" rtl="0" fontAlgn="base">
        <a:spcBef>
          <a:spcPct val="20000"/>
        </a:spcBef>
        <a:spcAft>
          <a:spcPct val="0"/>
        </a:spcAft>
        <a:buClr>
          <a:srgbClr val="990000"/>
        </a:buClr>
        <a:buSzPct val="95000"/>
        <a:buChar char="•"/>
        <a:defRPr sz="2800">
          <a:solidFill>
            <a:srgbClr val="4D4D4D"/>
          </a:solidFill>
          <a:latin typeface="+mn-lt"/>
          <a:ea typeface="+mn-ea"/>
          <a:cs typeface="+mn-cs"/>
        </a:defRPr>
      </a:lvl1pPr>
      <a:lvl2pPr marL="742950" indent="-285750" algn="l" rtl="0" fontAlgn="base">
        <a:spcBef>
          <a:spcPct val="20000"/>
        </a:spcBef>
        <a:spcAft>
          <a:spcPct val="0"/>
        </a:spcAft>
        <a:buClr>
          <a:srgbClr val="969696"/>
        </a:buClr>
        <a:buSzPct val="90000"/>
        <a:buChar char="•"/>
        <a:defRPr sz="2400">
          <a:solidFill>
            <a:srgbClr val="4D4D4D"/>
          </a:solidFill>
          <a:latin typeface="+mn-lt"/>
        </a:defRPr>
      </a:lvl2pPr>
      <a:lvl3pPr marL="1143000" indent="-228600" algn="l" rtl="0" fontAlgn="base">
        <a:spcBef>
          <a:spcPct val="20000"/>
        </a:spcBef>
        <a:spcAft>
          <a:spcPct val="0"/>
        </a:spcAft>
        <a:buClr>
          <a:srgbClr val="990000"/>
        </a:buClr>
        <a:buSzPct val="90000"/>
        <a:buChar char="•"/>
        <a:defRPr sz="2000">
          <a:solidFill>
            <a:srgbClr val="4D4D4D"/>
          </a:solidFill>
          <a:latin typeface="+mn-lt"/>
        </a:defRPr>
      </a:lvl3pPr>
      <a:lvl4pPr marL="1600200" indent="-228600" algn="l" rtl="0" fontAlgn="base">
        <a:spcBef>
          <a:spcPct val="20000"/>
        </a:spcBef>
        <a:spcAft>
          <a:spcPct val="0"/>
        </a:spcAft>
        <a:buClr>
          <a:srgbClr val="969696"/>
        </a:buClr>
        <a:buSzPct val="90000"/>
        <a:buChar char="•"/>
        <a:defRPr>
          <a:solidFill>
            <a:srgbClr val="4D4D4D"/>
          </a:solidFill>
          <a:latin typeface="+mn-lt"/>
        </a:defRPr>
      </a:lvl4pPr>
      <a:lvl5pPr marL="2057400" indent="-228600" algn="l" rtl="0" fontAlgn="base">
        <a:spcBef>
          <a:spcPct val="20000"/>
        </a:spcBef>
        <a:spcAft>
          <a:spcPct val="0"/>
        </a:spcAft>
        <a:buClr>
          <a:srgbClr val="990000"/>
        </a:buClr>
        <a:buSzPct val="90000"/>
        <a:buChar char="•"/>
        <a:defRPr sz="1600">
          <a:solidFill>
            <a:srgbClr val="4D4D4D"/>
          </a:solidFill>
          <a:latin typeface="+mn-lt"/>
        </a:defRPr>
      </a:lvl5pPr>
      <a:lvl6pPr marL="2514600" indent="-228600" algn="l" rtl="0" fontAlgn="base">
        <a:spcBef>
          <a:spcPct val="20000"/>
        </a:spcBef>
        <a:spcAft>
          <a:spcPct val="0"/>
        </a:spcAft>
        <a:buClr>
          <a:srgbClr val="990000"/>
        </a:buClr>
        <a:buSzPct val="90000"/>
        <a:buChar char="•"/>
        <a:defRPr sz="1600">
          <a:solidFill>
            <a:srgbClr val="4D4D4D"/>
          </a:solidFill>
          <a:latin typeface="+mn-lt"/>
        </a:defRPr>
      </a:lvl6pPr>
      <a:lvl7pPr marL="2971800" indent="-228600" algn="l" rtl="0" fontAlgn="base">
        <a:spcBef>
          <a:spcPct val="20000"/>
        </a:spcBef>
        <a:spcAft>
          <a:spcPct val="0"/>
        </a:spcAft>
        <a:buClr>
          <a:srgbClr val="990000"/>
        </a:buClr>
        <a:buSzPct val="90000"/>
        <a:buChar char="•"/>
        <a:defRPr sz="1600">
          <a:solidFill>
            <a:srgbClr val="4D4D4D"/>
          </a:solidFill>
          <a:latin typeface="+mn-lt"/>
        </a:defRPr>
      </a:lvl7pPr>
      <a:lvl8pPr marL="3429000" indent="-228600" algn="l" rtl="0" fontAlgn="base">
        <a:spcBef>
          <a:spcPct val="20000"/>
        </a:spcBef>
        <a:spcAft>
          <a:spcPct val="0"/>
        </a:spcAft>
        <a:buClr>
          <a:srgbClr val="990000"/>
        </a:buClr>
        <a:buSzPct val="90000"/>
        <a:buChar char="•"/>
        <a:defRPr sz="1600">
          <a:solidFill>
            <a:srgbClr val="4D4D4D"/>
          </a:solidFill>
          <a:latin typeface="+mn-lt"/>
        </a:defRPr>
      </a:lvl8pPr>
      <a:lvl9pPr marL="3886200" indent="-228600" algn="l" rtl="0" fontAlgn="base">
        <a:spcBef>
          <a:spcPct val="20000"/>
        </a:spcBef>
        <a:spcAft>
          <a:spcPct val="0"/>
        </a:spcAft>
        <a:buClr>
          <a:srgbClr val="990000"/>
        </a:buClr>
        <a:buSzPct val="90000"/>
        <a:buChar char="•"/>
        <a:defRPr sz="16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cb.europa.eu/press/tvservices/other/html/webcast_140219.en.html" TargetMode="External"/><Relationship Id="rId2" Type="http://schemas.openxmlformats.org/officeDocument/2006/relationships/hyperlink" Target="http://www.ecb.europa.eu/ssm/consultations/html/framework.e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go"/>
          <p:cNvPicPr>
            <a:picLocks noChangeAspect="1" noChangeArrowheads="1"/>
          </p:cNvPicPr>
          <p:nvPr/>
        </p:nvPicPr>
        <p:blipFill>
          <a:blip r:embed="rId3" cstate="print"/>
          <a:srcRect/>
          <a:stretch>
            <a:fillRect/>
          </a:stretch>
        </p:blipFill>
        <p:spPr bwMode="auto">
          <a:xfrm>
            <a:off x="7740650" y="5661025"/>
            <a:ext cx="863600" cy="863600"/>
          </a:xfrm>
          <a:prstGeom prst="rect">
            <a:avLst/>
          </a:prstGeom>
          <a:noFill/>
        </p:spPr>
      </p:pic>
      <p:pic>
        <p:nvPicPr>
          <p:cNvPr id="2053" name="Picture 5" descr="esitekst"/>
          <p:cNvPicPr>
            <a:picLocks noChangeAspect="1" noChangeArrowheads="1"/>
          </p:cNvPicPr>
          <p:nvPr/>
        </p:nvPicPr>
        <p:blipFill>
          <a:blip r:embed="rId4" cstate="print"/>
          <a:srcRect/>
          <a:stretch>
            <a:fillRect/>
          </a:stretch>
        </p:blipFill>
        <p:spPr bwMode="auto">
          <a:xfrm>
            <a:off x="611560" y="620688"/>
            <a:ext cx="4614862" cy="290512"/>
          </a:xfrm>
          <a:prstGeom prst="rect">
            <a:avLst/>
          </a:prstGeom>
          <a:noFill/>
        </p:spPr>
      </p:pic>
      <p:sp>
        <p:nvSpPr>
          <p:cNvPr id="2054" name="Text Box 6"/>
          <p:cNvSpPr txBox="1">
            <a:spLocks noChangeArrowheads="1"/>
          </p:cNvSpPr>
          <p:nvPr/>
        </p:nvSpPr>
        <p:spPr bwMode="auto">
          <a:xfrm>
            <a:off x="1187623" y="2306260"/>
            <a:ext cx="6911975" cy="3170099"/>
          </a:xfrm>
          <a:prstGeom prst="rect">
            <a:avLst/>
          </a:prstGeom>
          <a:noFill/>
          <a:ln w="9525">
            <a:noFill/>
            <a:miter lim="800000"/>
            <a:headEnd/>
            <a:tailEnd/>
          </a:ln>
          <a:effectLst/>
        </p:spPr>
        <p:txBody>
          <a:bodyPr>
            <a:spAutoFit/>
          </a:bodyPr>
          <a:lstStyle/>
          <a:p>
            <a:pPr algn="ctr"/>
            <a:r>
              <a:rPr lang="et-EE" sz="3600" b="1" dirty="0" smtClean="0">
                <a:solidFill>
                  <a:schemeClr val="bg1"/>
                </a:solidFill>
                <a:latin typeface="Palatino Linotype" pitchFamily="18" charset="0"/>
              </a:rPr>
              <a:t>Soojenduseks: pangandusliit ja </a:t>
            </a:r>
            <a:r>
              <a:rPr lang="et-EE" sz="3600" b="1" dirty="0">
                <a:solidFill>
                  <a:schemeClr val="bg1"/>
                </a:solidFill>
                <a:latin typeface="Palatino Linotype" pitchFamily="18" charset="0"/>
              </a:rPr>
              <a:t>ühtne pangajärelevalve </a:t>
            </a:r>
            <a:r>
              <a:rPr lang="et-EE" sz="3600" b="1" dirty="0" smtClean="0">
                <a:solidFill>
                  <a:schemeClr val="bg1"/>
                </a:solidFill>
                <a:latin typeface="Palatino Linotype" pitchFamily="18" charset="0"/>
              </a:rPr>
              <a:t>mehhanism.</a:t>
            </a:r>
            <a:endParaRPr lang="et-EE" sz="3600" b="1" dirty="0">
              <a:solidFill>
                <a:schemeClr val="bg1"/>
              </a:solidFill>
              <a:latin typeface="Palatino Linotype" pitchFamily="18" charset="0"/>
            </a:endParaRPr>
          </a:p>
          <a:p>
            <a:pPr algn="ctr"/>
            <a:r>
              <a:rPr lang="et-EE" sz="2800" b="1" dirty="0" smtClean="0">
                <a:solidFill>
                  <a:schemeClr val="bg1"/>
                </a:solidFill>
                <a:latin typeface="Palatino Linotype" pitchFamily="18" charset="0"/>
              </a:rPr>
              <a:t>Raammääruse eelnõu infopäev</a:t>
            </a:r>
            <a:endParaRPr lang="et-EE" sz="2800" dirty="0">
              <a:solidFill>
                <a:schemeClr val="bg1"/>
              </a:solidFill>
              <a:latin typeface="Palatino Linotype" pitchFamily="18" charset="0"/>
            </a:endParaRPr>
          </a:p>
          <a:p>
            <a:pPr algn="ctr"/>
            <a:endParaRPr lang="et-EE" sz="2800" dirty="0">
              <a:solidFill>
                <a:schemeClr val="bg1"/>
              </a:solidFill>
              <a:latin typeface="Palatino Linotype" pitchFamily="18" charset="0"/>
            </a:endParaRPr>
          </a:p>
          <a:p>
            <a:pPr algn="r"/>
            <a:r>
              <a:rPr lang="et-EE" sz="1800" dirty="0" err="1" smtClean="0">
                <a:solidFill>
                  <a:schemeClr val="bg1"/>
                </a:solidFill>
                <a:latin typeface="Palatino Linotype" pitchFamily="18" charset="0"/>
              </a:rPr>
              <a:t>Kilvar</a:t>
            </a:r>
            <a:r>
              <a:rPr lang="et-EE" sz="1800" dirty="0" smtClean="0">
                <a:solidFill>
                  <a:schemeClr val="bg1"/>
                </a:solidFill>
                <a:latin typeface="Palatino Linotype" pitchFamily="18" charset="0"/>
              </a:rPr>
              <a:t> </a:t>
            </a:r>
            <a:r>
              <a:rPr lang="et-EE" sz="1800" dirty="0" err="1" smtClean="0">
                <a:solidFill>
                  <a:schemeClr val="bg1"/>
                </a:solidFill>
                <a:latin typeface="Palatino Linotype" pitchFamily="18" charset="0"/>
              </a:rPr>
              <a:t>Kessler</a:t>
            </a:r>
            <a:endParaRPr lang="et-EE" sz="1800" dirty="0" smtClean="0">
              <a:solidFill>
                <a:schemeClr val="bg1"/>
              </a:solidFill>
              <a:latin typeface="Palatino Linotype" pitchFamily="18" charset="0"/>
            </a:endParaRPr>
          </a:p>
          <a:p>
            <a:pPr algn="r"/>
            <a:r>
              <a:rPr lang="et-EE" sz="1800" dirty="0" smtClean="0">
                <a:solidFill>
                  <a:schemeClr val="bg1"/>
                </a:solidFill>
                <a:latin typeface="Palatino Linotype" pitchFamily="18" charset="0"/>
              </a:rPr>
              <a:t>26.2.2014</a:t>
            </a:r>
            <a:endParaRPr lang="et-EE" sz="1800" dirty="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kesksed dokumendid (hetkel)</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Määrus (EL) nr 1024/2013 </a:t>
            </a:r>
          </a:p>
          <a:p>
            <a:pPr lvl="1">
              <a:lnSpc>
                <a:spcPct val="80000"/>
              </a:lnSpc>
            </a:pPr>
            <a:r>
              <a:rPr lang="et-EE" sz="1600" dirty="0">
                <a:solidFill>
                  <a:schemeClr val="tx1"/>
                </a:solidFill>
                <a:latin typeface="Palatino Linotype" pitchFamily="18" charset="0"/>
              </a:rPr>
              <a:t>V</a:t>
            </a:r>
            <a:r>
              <a:rPr lang="et-EE" sz="1600" dirty="0" smtClean="0">
                <a:solidFill>
                  <a:schemeClr val="tx1"/>
                </a:solidFill>
                <a:latin typeface="Palatino Linotype" pitchFamily="18" charset="0"/>
              </a:rPr>
              <a:t>astu võetud, avaldatud ja kehtiv, rakendub täiel määral 4.11.2014</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Määruse nr 1024/2013 artiklis 6(7) nimetatud raamistik ehk Raammäärus </a:t>
            </a:r>
          </a:p>
          <a:p>
            <a:pPr lvl="1">
              <a:lnSpc>
                <a:spcPct val="80000"/>
              </a:lnSpc>
            </a:pPr>
            <a:r>
              <a:rPr lang="et-EE" sz="1600" dirty="0">
                <a:solidFill>
                  <a:schemeClr val="tx1"/>
                </a:solidFill>
                <a:latin typeface="Palatino Linotype" pitchFamily="18" charset="0"/>
              </a:rPr>
              <a:t>E</a:t>
            </a:r>
            <a:r>
              <a:rPr lang="et-EE" sz="1600" dirty="0" smtClean="0">
                <a:solidFill>
                  <a:schemeClr val="tx1"/>
                </a:solidFill>
                <a:latin typeface="Palatino Linotype" pitchFamily="18" charset="0"/>
              </a:rPr>
              <a:t>elnõu avaldatud, konsultatsioon, peab olema vastu võetud 4.5.2014 (artikkel 33(1))</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Järelevalve käsiraamat</a:t>
            </a:r>
          </a:p>
          <a:p>
            <a:pPr lvl="1">
              <a:lnSpc>
                <a:spcPct val="80000"/>
              </a:lnSpc>
            </a:pPr>
            <a:r>
              <a:rPr lang="et-EE" sz="1600" dirty="0" smtClean="0">
                <a:solidFill>
                  <a:schemeClr val="tx1"/>
                </a:solidFill>
                <a:latin typeface="Palatino Linotype" pitchFamily="18" charset="0"/>
              </a:rPr>
              <a:t>Põhimõtteliselt </a:t>
            </a:r>
            <a:r>
              <a:rPr lang="et-EE" sz="1600" dirty="0">
                <a:solidFill>
                  <a:schemeClr val="tx1"/>
                </a:solidFill>
                <a:latin typeface="Palatino Linotype" pitchFamily="18" charset="0"/>
              </a:rPr>
              <a:t>v</a:t>
            </a:r>
            <a:r>
              <a:rPr lang="et-EE" sz="1600" dirty="0" smtClean="0">
                <a:solidFill>
                  <a:schemeClr val="tx1"/>
                </a:solidFill>
                <a:latin typeface="Palatino Linotype" pitchFamily="18" charset="0"/>
              </a:rPr>
              <a:t>astu võetud, avaldamine arutlusel, elav ja arenev dokument</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Määruse </a:t>
            </a:r>
            <a:r>
              <a:rPr lang="et-EE" sz="2000" dirty="0">
                <a:solidFill>
                  <a:schemeClr val="tx1"/>
                </a:solidFill>
                <a:latin typeface="Palatino Linotype" pitchFamily="18" charset="0"/>
              </a:rPr>
              <a:t>nr 1024/2013 artiklis </a:t>
            </a:r>
            <a:r>
              <a:rPr lang="et-EE" sz="2000" dirty="0" smtClean="0">
                <a:solidFill>
                  <a:schemeClr val="tx1"/>
                </a:solidFill>
                <a:latin typeface="Palatino Linotype" pitchFamily="18" charset="0"/>
              </a:rPr>
              <a:t>30(2) nimetatud järelevalvetasu raamistik</a:t>
            </a:r>
          </a:p>
          <a:p>
            <a:pPr lvl="1">
              <a:lnSpc>
                <a:spcPct val="80000"/>
              </a:lnSpc>
            </a:pPr>
            <a:r>
              <a:rPr lang="et-EE" sz="1600" dirty="0" smtClean="0">
                <a:solidFill>
                  <a:schemeClr val="tx1"/>
                </a:solidFill>
                <a:latin typeface="Palatino Linotype" pitchFamily="18" charset="0"/>
              </a:rPr>
              <a:t>Põhimõtted arutlusel</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[Sisekorrad ja kokkulepe Euroopa Parlamendiga]</a:t>
            </a:r>
          </a:p>
        </p:txBody>
      </p:sp>
    </p:spTree>
    <p:extLst>
      <p:ext uri="{BB962C8B-B14F-4D97-AF65-F5344CB8AC3E}">
        <p14:creationId xmlns:p14="http://schemas.microsoft.com/office/powerpoint/2010/main" val="180127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praegused tegevused</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Määruse (EL) nr 1024/2013 artikli 33(4) kohane oluliste pankade põhjalik hindamine</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SSM õigusliku, tehnilise kehandi ülesehitamine, töötajatega mehitamine</a:t>
            </a:r>
          </a:p>
          <a:p>
            <a:pPr marL="0" indent="0">
              <a:lnSpc>
                <a:spcPct val="80000"/>
              </a:lnSpc>
              <a:buNone/>
            </a:pPr>
            <a:endParaRPr lang="et-EE" sz="2000" dirty="0" smtClean="0">
              <a:solidFill>
                <a:schemeClr val="tx1"/>
              </a:solidFill>
              <a:latin typeface="Palatino Linotype" pitchFamily="18" charset="0"/>
            </a:endParaRPr>
          </a:p>
          <a:p>
            <a:pPr lvl="1">
              <a:lnSpc>
                <a:spcPct val="80000"/>
              </a:lnSpc>
            </a:pPr>
            <a:r>
              <a:rPr lang="et-EE" sz="1600" dirty="0" smtClean="0">
                <a:solidFill>
                  <a:schemeClr val="tx1"/>
                </a:solidFill>
                <a:latin typeface="Palatino Linotype" pitchFamily="18" charset="0"/>
              </a:rPr>
              <a:t>SSM järelevalvenõukogul juba olnud kaks istungit, kolmas 27.2.14. Koosolekud iga teise nädala neljapäeval 2014 esimesel poolaastal </a:t>
            </a:r>
          </a:p>
        </p:txBody>
      </p:sp>
    </p:spTree>
    <p:extLst>
      <p:ext uri="{BB962C8B-B14F-4D97-AF65-F5344CB8AC3E}">
        <p14:creationId xmlns:p14="http://schemas.microsoft.com/office/powerpoint/2010/main" val="913647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noProof="0" dirty="0" smtClean="0">
                <a:solidFill>
                  <a:schemeClr val="tx1"/>
                </a:solidFill>
                <a:latin typeface="Palatino Linotype" pitchFamily="18" charset="0"/>
              </a:rPr>
              <a:t>FI osalemine SSM rakendamises</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1600" noProof="0" dirty="0" smtClean="0">
                <a:solidFill>
                  <a:schemeClr val="tx1"/>
                </a:solidFill>
                <a:latin typeface="Palatino Linotype" pitchFamily="18" charset="0"/>
              </a:rPr>
              <a:t>EKP SSM järelevalvenõukogus (6ECB+18NCA) osaleb hääleõigusliku liikmena Kessler</a:t>
            </a:r>
          </a:p>
          <a:p>
            <a:pPr marL="0" indent="0">
              <a:lnSpc>
                <a:spcPct val="80000"/>
              </a:lnSpc>
              <a:buNone/>
            </a:pPr>
            <a:endParaRPr lang="et-EE" sz="1600" noProof="0" dirty="0" smtClean="0">
              <a:solidFill>
                <a:schemeClr val="tx1"/>
              </a:solidFill>
              <a:latin typeface="Palatino Linotype" pitchFamily="18" charset="0"/>
            </a:endParaRPr>
          </a:p>
          <a:p>
            <a:pPr>
              <a:lnSpc>
                <a:spcPct val="80000"/>
              </a:lnSpc>
            </a:pPr>
            <a:r>
              <a:rPr lang="et-EE" sz="1600" dirty="0" smtClean="0">
                <a:solidFill>
                  <a:schemeClr val="tx1"/>
                </a:solidFill>
                <a:latin typeface="Palatino Linotype" pitchFamily="18" charset="0"/>
              </a:rPr>
              <a:t>EKP SSM järelevalvenõukogu </a:t>
            </a:r>
            <a:r>
              <a:rPr lang="et-EE" sz="1600" i="1" dirty="0" err="1" smtClean="0">
                <a:solidFill>
                  <a:schemeClr val="tx1"/>
                </a:solidFill>
                <a:latin typeface="Palatino Linotype" pitchFamily="18" charset="0"/>
              </a:rPr>
              <a:t>steering</a:t>
            </a:r>
            <a:r>
              <a:rPr lang="et-EE" sz="1600" i="1" dirty="0" smtClean="0">
                <a:solidFill>
                  <a:schemeClr val="tx1"/>
                </a:solidFill>
                <a:latin typeface="Palatino Linotype" pitchFamily="18" charset="0"/>
              </a:rPr>
              <a:t> </a:t>
            </a:r>
            <a:r>
              <a:rPr lang="et-EE" sz="1600" i="1" dirty="0" err="1" smtClean="0">
                <a:solidFill>
                  <a:schemeClr val="tx1"/>
                </a:solidFill>
                <a:latin typeface="Palatino Linotype" pitchFamily="18" charset="0"/>
              </a:rPr>
              <a:t>committe</a:t>
            </a:r>
            <a:r>
              <a:rPr lang="et-EE" sz="1600" dirty="0" err="1" smtClean="0">
                <a:solidFill>
                  <a:schemeClr val="tx1"/>
                </a:solidFill>
                <a:latin typeface="Palatino Linotype" pitchFamily="18" charset="0"/>
              </a:rPr>
              <a:t>’s</a:t>
            </a:r>
            <a:r>
              <a:rPr lang="et-EE" sz="1600" dirty="0" smtClean="0">
                <a:solidFill>
                  <a:schemeClr val="tx1"/>
                </a:solidFill>
                <a:latin typeface="Palatino Linotype" pitchFamily="18" charset="0"/>
              </a:rPr>
              <a:t> (3ECB+5NCA) osaleb FI</a:t>
            </a:r>
          </a:p>
          <a:p>
            <a:pPr marL="0" indent="0">
              <a:lnSpc>
                <a:spcPct val="80000"/>
              </a:lnSpc>
              <a:buNone/>
            </a:pPr>
            <a:endParaRPr lang="et-EE" sz="1600" noProof="0" dirty="0" smtClean="0">
              <a:solidFill>
                <a:schemeClr val="tx1"/>
              </a:solidFill>
              <a:latin typeface="Palatino Linotype" pitchFamily="18" charset="0"/>
            </a:endParaRPr>
          </a:p>
          <a:p>
            <a:pPr>
              <a:lnSpc>
                <a:spcPct val="80000"/>
              </a:lnSpc>
            </a:pPr>
            <a:r>
              <a:rPr lang="et-EE" sz="1600" noProof="0" dirty="0" smtClean="0">
                <a:solidFill>
                  <a:schemeClr val="tx1"/>
                </a:solidFill>
                <a:latin typeface="Palatino Linotype" pitchFamily="18" charset="0"/>
              </a:rPr>
              <a:t>FI osales EL Nõukogu töörühmas, osaleb </a:t>
            </a:r>
            <a:r>
              <a:rPr lang="et-EE" sz="1600" dirty="0" smtClean="0">
                <a:solidFill>
                  <a:schemeClr val="tx1"/>
                </a:solidFill>
                <a:latin typeface="Palatino Linotype" pitchFamily="18" charset="0"/>
              </a:rPr>
              <a:t>EKP alalistes ja </a:t>
            </a:r>
            <a:r>
              <a:rPr lang="et-EE" sz="1600" i="1" dirty="0" err="1" smtClean="0">
                <a:solidFill>
                  <a:schemeClr val="tx1"/>
                </a:solidFill>
                <a:latin typeface="Palatino Linotype" pitchFamily="18" charset="0"/>
              </a:rPr>
              <a:t>ad</a:t>
            </a:r>
            <a:r>
              <a:rPr lang="et-EE" sz="1600" i="1" dirty="0" smtClean="0">
                <a:solidFill>
                  <a:schemeClr val="tx1"/>
                </a:solidFill>
                <a:latin typeface="Palatino Linotype" pitchFamily="18" charset="0"/>
              </a:rPr>
              <a:t> </a:t>
            </a:r>
            <a:r>
              <a:rPr lang="et-EE" sz="1600" i="1" dirty="0" err="1" smtClean="0">
                <a:solidFill>
                  <a:schemeClr val="tx1"/>
                </a:solidFill>
                <a:latin typeface="Palatino Linotype" pitchFamily="18" charset="0"/>
              </a:rPr>
              <a:t>hoc</a:t>
            </a:r>
            <a:r>
              <a:rPr lang="et-EE" sz="1600" i="1" dirty="0" smtClean="0">
                <a:solidFill>
                  <a:schemeClr val="tx1"/>
                </a:solidFill>
                <a:latin typeface="Palatino Linotype" pitchFamily="18" charset="0"/>
              </a:rPr>
              <a:t> </a:t>
            </a:r>
            <a:r>
              <a:rPr lang="et-EE" sz="1600" dirty="0" smtClean="0">
                <a:solidFill>
                  <a:schemeClr val="tx1"/>
                </a:solidFill>
                <a:latin typeface="Palatino Linotype" pitchFamily="18" charset="0"/>
              </a:rPr>
              <a:t>töörühmades, sh töörühmas, mis vastutas Raammääruse eelnõu väljatöötamise eest</a:t>
            </a:r>
          </a:p>
          <a:p>
            <a:pPr>
              <a:lnSpc>
                <a:spcPct val="80000"/>
              </a:lnSpc>
            </a:pPr>
            <a:endParaRPr lang="et-EE" sz="1600" dirty="0" smtClean="0">
              <a:solidFill>
                <a:schemeClr val="tx1"/>
              </a:solidFill>
              <a:latin typeface="Palatino Linotype" pitchFamily="18" charset="0"/>
            </a:endParaRPr>
          </a:p>
          <a:p>
            <a:pPr>
              <a:lnSpc>
                <a:spcPct val="80000"/>
              </a:lnSpc>
            </a:pPr>
            <a:r>
              <a:rPr lang="et-EE" sz="1600" dirty="0" smtClean="0">
                <a:solidFill>
                  <a:schemeClr val="tx1"/>
                </a:solidFill>
                <a:latin typeface="Palatino Linotype" pitchFamily="18" charset="0"/>
              </a:rPr>
              <a:t>Aktiivne panustamine artikkel 33(4) hindamisse:</a:t>
            </a:r>
            <a:endParaRPr lang="et-EE" sz="1600" dirty="0">
              <a:solidFill>
                <a:schemeClr val="tx1"/>
              </a:solidFill>
              <a:latin typeface="Palatino Linotype" pitchFamily="18" charset="0"/>
            </a:endParaRPr>
          </a:p>
          <a:p>
            <a:pPr lvl="1">
              <a:lnSpc>
                <a:spcPct val="80000"/>
              </a:lnSpc>
            </a:pPr>
            <a:r>
              <a:rPr lang="et-EE" sz="1600" dirty="0">
                <a:solidFill>
                  <a:schemeClr val="tx1"/>
                </a:solidFill>
                <a:latin typeface="Palatino Linotype" pitchFamily="18" charset="0"/>
              </a:rPr>
              <a:t>Lõppenud riigihange välisaudiitorite leidmiseks, kes aitavad </a:t>
            </a:r>
            <a:r>
              <a:rPr lang="et-EE" sz="1600" dirty="0" smtClean="0">
                <a:solidFill>
                  <a:schemeClr val="tx1"/>
                </a:solidFill>
                <a:latin typeface="Palatino Linotype" pitchFamily="18" charset="0"/>
              </a:rPr>
              <a:t>oluliste pankade varade </a:t>
            </a:r>
            <a:r>
              <a:rPr lang="et-EE" sz="1600" dirty="0">
                <a:solidFill>
                  <a:schemeClr val="tx1"/>
                </a:solidFill>
                <a:latin typeface="Palatino Linotype" pitchFamily="18" charset="0"/>
              </a:rPr>
              <a:t>kvaliteeti hinnata</a:t>
            </a:r>
          </a:p>
          <a:p>
            <a:pPr lvl="1">
              <a:lnSpc>
                <a:spcPct val="80000"/>
              </a:lnSpc>
            </a:pPr>
            <a:r>
              <a:rPr lang="et-EE" sz="1600" dirty="0" smtClean="0">
                <a:solidFill>
                  <a:schemeClr val="tx1"/>
                </a:solidFill>
                <a:latin typeface="Palatino Linotype" pitchFamily="18" charset="0"/>
              </a:rPr>
              <a:t>Hindamise FI-sisene organisatsiooniline </a:t>
            </a:r>
            <a:r>
              <a:rPr lang="et-EE" sz="1600" dirty="0">
                <a:solidFill>
                  <a:schemeClr val="tx1"/>
                </a:solidFill>
                <a:latin typeface="Palatino Linotype" pitchFamily="18" charset="0"/>
              </a:rPr>
              <a:t>ülesehitus kinnitatud, mehitatud, toimib</a:t>
            </a:r>
          </a:p>
          <a:p>
            <a:pPr lvl="1">
              <a:lnSpc>
                <a:spcPct val="80000"/>
              </a:lnSpc>
            </a:pPr>
            <a:r>
              <a:rPr lang="et-EE" sz="1600" dirty="0">
                <a:solidFill>
                  <a:schemeClr val="tx1"/>
                </a:solidFill>
                <a:latin typeface="Palatino Linotype" pitchFamily="18" charset="0"/>
              </a:rPr>
              <a:t>Portfellivalimid töös, audiitorite </a:t>
            </a:r>
            <a:r>
              <a:rPr lang="et-EE" sz="1600" dirty="0" smtClean="0">
                <a:solidFill>
                  <a:schemeClr val="tx1"/>
                </a:solidFill>
                <a:latin typeface="Palatino Linotype" pitchFamily="18" charset="0"/>
              </a:rPr>
              <a:t>koolitamine töös, jmt</a:t>
            </a:r>
          </a:p>
          <a:p>
            <a:pPr marL="457200" lvl="1" indent="0">
              <a:lnSpc>
                <a:spcPct val="80000"/>
              </a:lnSpc>
              <a:buNone/>
            </a:pPr>
            <a:endParaRPr lang="et-EE" sz="1600" dirty="0" smtClean="0">
              <a:solidFill>
                <a:schemeClr val="tx1"/>
              </a:solidFill>
              <a:latin typeface="Palatino Linotype" pitchFamily="18" charset="0"/>
            </a:endParaRPr>
          </a:p>
          <a:p>
            <a:pPr>
              <a:lnSpc>
                <a:spcPct val="80000"/>
              </a:lnSpc>
            </a:pPr>
            <a:r>
              <a:rPr lang="et-EE" sz="1600" dirty="0" smtClean="0">
                <a:solidFill>
                  <a:schemeClr val="tx1"/>
                </a:solidFill>
                <a:latin typeface="Palatino Linotype" pitchFamily="18" charset="0"/>
              </a:rPr>
              <a:t>Eesmärgiks on</a:t>
            </a:r>
          </a:p>
          <a:p>
            <a:pPr lvl="1">
              <a:lnSpc>
                <a:spcPct val="80000"/>
              </a:lnSpc>
            </a:pPr>
            <a:r>
              <a:rPr lang="et-EE" sz="1600" dirty="0" smtClean="0">
                <a:solidFill>
                  <a:schemeClr val="tx1"/>
                </a:solidFill>
                <a:latin typeface="Palatino Linotype" pitchFamily="18" charset="0"/>
              </a:rPr>
              <a:t>Tagada nii avatud, ühetaoliselt toimiv ja mõistlikult paindlik SSM, kui see on Eesti ja eurotsooni huve arvestades võimalik</a:t>
            </a:r>
          </a:p>
          <a:p>
            <a:pPr lvl="1">
              <a:lnSpc>
                <a:spcPct val="80000"/>
              </a:lnSpc>
            </a:pPr>
            <a:r>
              <a:rPr lang="et-EE" sz="1600" dirty="0" smtClean="0">
                <a:solidFill>
                  <a:schemeClr val="tx1"/>
                </a:solidFill>
                <a:latin typeface="Palatino Linotype" pitchFamily="18" charset="0"/>
              </a:rPr>
              <a:t>Tagada Eesti panganduse faktipõhine ja erapooletu käsitlemine SSM-s ning sujuv koostöö jätkumine kolleegiumites</a:t>
            </a:r>
          </a:p>
          <a:p>
            <a:pPr lvl="1">
              <a:lnSpc>
                <a:spcPct val="80000"/>
              </a:lnSpc>
            </a:pPr>
            <a:r>
              <a:rPr lang="et-EE" sz="1600" dirty="0" smtClean="0">
                <a:solidFill>
                  <a:schemeClr val="tx1"/>
                </a:solidFill>
                <a:latin typeface="Palatino Linotype" pitchFamily="18" charset="0"/>
              </a:rPr>
              <a:t>Sealhulgas läbi konstruktiivse kriitika ja ettepanekute </a:t>
            </a:r>
            <a:r>
              <a:rPr lang="et-EE" sz="1600" dirty="0">
                <a:solidFill>
                  <a:schemeClr val="tx1"/>
                </a:solidFill>
                <a:latin typeface="Palatino Linotype" pitchFamily="18" charset="0"/>
              </a:rPr>
              <a:t>saavutada piisav </a:t>
            </a:r>
            <a:r>
              <a:rPr lang="et-EE" sz="1600" dirty="0" smtClean="0">
                <a:solidFill>
                  <a:schemeClr val="tx1"/>
                </a:solidFill>
                <a:latin typeface="Palatino Linotype" pitchFamily="18" charset="0"/>
              </a:rPr>
              <a:t>arvestamine mikroriikidega</a:t>
            </a:r>
            <a:endParaRPr lang="en-US" sz="1600"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97521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noProof="0" dirty="0" smtClean="0">
                <a:solidFill>
                  <a:schemeClr val="tx1"/>
                </a:solidFill>
                <a:latin typeface="Palatino Linotype" pitchFamily="18" charset="0"/>
              </a:rPr>
              <a:t>Raammäärus</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Raammäärus peab olema vastu võetud ja avaldatud hiljemalt 4.5.2014</a:t>
            </a:r>
          </a:p>
          <a:p>
            <a:pPr marL="0" indent="0">
              <a:lnSpc>
                <a:spcPct val="80000"/>
              </a:lnSpc>
              <a:buNone/>
            </a:pPr>
            <a:r>
              <a:rPr lang="et-EE" sz="2000" dirty="0" smtClean="0">
                <a:solidFill>
                  <a:schemeClr val="tx1"/>
                </a:solidFill>
                <a:latin typeface="Palatino Linotype" pitchFamily="18" charset="0"/>
              </a:rPr>
              <a:t> </a:t>
            </a:r>
          </a:p>
          <a:p>
            <a:pPr marL="342900" lvl="1" indent="-342900">
              <a:lnSpc>
                <a:spcPct val="80000"/>
              </a:lnSpc>
              <a:buClr>
                <a:srgbClr val="990000"/>
              </a:buClr>
              <a:buSzPct val="95000"/>
            </a:pPr>
            <a:r>
              <a:rPr lang="et-EE" sz="2000" noProof="0" dirty="0" smtClean="0">
                <a:solidFill>
                  <a:schemeClr val="tx1"/>
                </a:solidFill>
                <a:latin typeface="Palatino Linotype" pitchFamily="18" charset="0"/>
              </a:rPr>
              <a:t>Kommentaare eelnõu kohta oodatakse kuni 7.3.2014 kella 24:00</a:t>
            </a:r>
          </a:p>
          <a:p>
            <a:pPr marL="0" lvl="1" indent="0">
              <a:lnSpc>
                <a:spcPct val="80000"/>
              </a:lnSpc>
              <a:buClr>
                <a:srgbClr val="990000"/>
              </a:buClr>
              <a:buSzPct val="95000"/>
              <a:buNone/>
            </a:pPr>
            <a:endParaRPr lang="et-EE" sz="1600" noProof="0" dirty="0" smtClean="0">
              <a:solidFill>
                <a:schemeClr val="tx1"/>
              </a:solidFill>
              <a:latin typeface="Palatino Linotype" pitchFamily="18" charset="0"/>
            </a:endParaRPr>
          </a:p>
          <a:p>
            <a:pPr marL="742950" lvl="2" indent="-342900">
              <a:lnSpc>
                <a:spcPct val="80000"/>
              </a:lnSpc>
              <a:buSzPct val="95000"/>
            </a:pPr>
            <a:r>
              <a:rPr lang="et-EE" sz="1600" dirty="0" smtClean="0">
                <a:solidFill>
                  <a:schemeClr val="tx1"/>
                </a:solidFill>
                <a:latin typeface="Palatino Linotype" pitchFamily="18" charset="0"/>
              </a:rPr>
              <a:t>Täpsem </a:t>
            </a:r>
            <a:r>
              <a:rPr lang="et-EE" sz="1600" dirty="0">
                <a:solidFill>
                  <a:schemeClr val="tx1"/>
                </a:solidFill>
                <a:latin typeface="Palatino Linotype" pitchFamily="18" charset="0"/>
              </a:rPr>
              <a:t>teave: </a:t>
            </a:r>
            <a:r>
              <a:rPr lang="et-EE" sz="1600" dirty="0">
                <a:solidFill>
                  <a:schemeClr val="tx1"/>
                </a:solidFill>
                <a:latin typeface="Palatino Linotype" pitchFamily="18" charset="0"/>
                <a:hlinkClick r:id="rId2"/>
              </a:rPr>
              <a:t>http://www.ecb.europa.eu/ssm/consultations/html/framework.en.html</a:t>
            </a:r>
            <a:endParaRPr lang="et-EE" sz="1600" dirty="0">
              <a:solidFill>
                <a:schemeClr val="tx1"/>
              </a:solidFill>
              <a:latin typeface="Palatino Linotype" pitchFamily="18" charset="0"/>
            </a:endParaRPr>
          </a:p>
          <a:p>
            <a:pPr>
              <a:lnSpc>
                <a:spcPct val="80000"/>
              </a:lnSpc>
            </a:pPr>
            <a:endParaRPr lang="et-EE" sz="2000" noProof="0" dirty="0" smtClean="0">
              <a:solidFill>
                <a:schemeClr val="tx1"/>
              </a:solidFill>
              <a:latin typeface="Palatino Linotype" pitchFamily="18" charset="0"/>
            </a:endParaRPr>
          </a:p>
          <a:p>
            <a:pPr>
              <a:lnSpc>
                <a:spcPct val="80000"/>
              </a:lnSpc>
            </a:pPr>
            <a:r>
              <a:rPr lang="et-EE" sz="2000" dirty="0" err="1" smtClean="0">
                <a:solidFill>
                  <a:schemeClr val="tx1"/>
                </a:solidFill>
                <a:latin typeface="Palatino Linotype" pitchFamily="18" charset="0"/>
              </a:rPr>
              <a:t>Frankfurtis</a:t>
            </a:r>
            <a:r>
              <a:rPr lang="et-EE" sz="2000" dirty="0" smtClean="0">
                <a:solidFill>
                  <a:schemeClr val="tx1"/>
                </a:solidFill>
                <a:latin typeface="Palatino Linotype" pitchFamily="18" charset="0"/>
              </a:rPr>
              <a:t> toimus eelnõu avalik arutelu 19.2.2014</a:t>
            </a:r>
          </a:p>
          <a:p>
            <a:pPr marL="0" indent="0">
              <a:lnSpc>
                <a:spcPct val="80000"/>
              </a:lnSpc>
              <a:buNone/>
            </a:pPr>
            <a:endParaRPr lang="et-EE" sz="2000" dirty="0" smtClean="0">
              <a:solidFill>
                <a:schemeClr val="tx1"/>
              </a:solidFill>
              <a:latin typeface="Palatino Linotype" pitchFamily="18" charset="0"/>
            </a:endParaRPr>
          </a:p>
          <a:p>
            <a:pPr lvl="1">
              <a:lnSpc>
                <a:spcPct val="80000"/>
              </a:lnSpc>
            </a:pPr>
            <a:r>
              <a:rPr lang="et-EE" sz="1600" dirty="0" err="1" smtClean="0">
                <a:solidFill>
                  <a:schemeClr val="tx1"/>
                </a:solidFill>
                <a:latin typeface="Palatino Linotype" pitchFamily="18" charset="0"/>
              </a:rPr>
              <a:t>Webcast</a:t>
            </a:r>
            <a:r>
              <a:rPr lang="et-EE" sz="1600" dirty="0">
                <a:solidFill>
                  <a:schemeClr val="tx1"/>
                </a:solidFill>
                <a:latin typeface="Palatino Linotype" pitchFamily="18" charset="0"/>
              </a:rPr>
              <a:t> </a:t>
            </a:r>
            <a:r>
              <a:rPr lang="et-EE" sz="1600" dirty="0" smtClean="0">
                <a:solidFill>
                  <a:schemeClr val="tx1"/>
                </a:solidFill>
                <a:latin typeface="Palatino Linotype" pitchFamily="18" charset="0"/>
              </a:rPr>
              <a:t>salvestatud ja vaadatav: </a:t>
            </a:r>
            <a:r>
              <a:rPr lang="et-EE" sz="1600" dirty="0">
                <a:solidFill>
                  <a:schemeClr val="tx1"/>
                </a:solidFill>
                <a:latin typeface="Palatino Linotype" pitchFamily="18" charset="0"/>
                <a:hlinkClick r:id="rId3"/>
              </a:rPr>
              <a:t>http://</a:t>
            </a:r>
            <a:r>
              <a:rPr lang="et-EE" sz="1600" dirty="0" smtClean="0">
                <a:solidFill>
                  <a:schemeClr val="tx1"/>
                </a:solidFill>
                <a:latin typeface="Palatino Linotype" pitchFamily="18" charset="0"/>
                <a:hlinkClick r:id="rId3"/>
              </a:rPr>
              <a:t>www.ecb.europa.eu/press/tvservices/other/html/webcast_140219.en.html</a:t>
            </a:r>
            <a:endParaRPr lang="et-EE" sz="1600" dirty="0" smtClean="0">
              <a:solidFill>
                <a:schemeClr val="tx1"/>
              </a:solidFill>
              <a:latin typeface="Palatino Linotype" pitchFamily="18" charset="0"/>
            </a:endParaRPr>
          </a:p>
          <a:p>
            <a:pPr>
              <a:lnSpc>
                <a:spcPct val="80000"/>
              </a:lnSpc>
            </a:pPr>
            <a:endParaRPr lang="et-EE" sz="2000" dirty="0" smtClean="0">
              <a:solidFill>
                <a:schemeClr val="tx1"/>
              </a:solidFill>
              <a:latin typeface="Palatino Linotype" pitchFamily="18" charset="0"/>
            </a:endParaRPr>
          </a:p>
          <a:p>
            <a:pPr>
              <a:lnSpc>
                <a:spcPct val="80000"/>
              </a:lnSpc>
            </a:pPr>
            <a:endParaRPr lang="et-EE" sz="2000" noProof="0" dirty="0" smtClean="0">
              <a:solidFill>
                <a:schemeClr val="tx1"/>
              </a:solidFill>
              <a:latin typeface="Palatino Linotype" pitchFamily="18" charset="0"/>
            </a:endParaRPr>
          </a:p>
          <a:p>
            <a:pPr marL="0" indent="0">
              <a:lnSpc>
                <a:spcPct val="80000"/>
              </a:lnSpc>
              <a:buNone/>
            </a:pPr>
            <a:endParaRPr lang="et-EE" sz="2000" noProof="0" dirty="0" smtClean="0">
              <a:solidFill>
                <a:schemeClr val="tx1"/>
              </a:solidFill>
              <a:latin typeface="Palatino Linotype" pitchFamily="18" charset="0"/>
            </a:endParaRPr>
          </a:p>
          <a:p>
            <a:pPr>
              <a:lnSpc>
                <a:spcPct val="80000"/>
              </a:lnSpc>
            </a:pPr>
            <a:endParaRPr lang="en-US" sz="2000"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12833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pPr>
              <a:buFontTx/>
              <a:buNone/>
            </a:pPr>
            <a:endParaRPr lang="en-US" noProof="0" dirty="0" smtClean="0">
              <a:latin typeface="Garamond" pitchFamily="18" charset="0"/>
            </a:endParaRPr>
          </a:p>
          <a:p>
            <a:pPr>
              <a:buFontTx/>
              <a:buNone/>
            </a:pPr>
            <a:endParaRPr lang="en-US" noProof="0" dirty="0" smtClean="0">
              <a:latin typeface="Garamond" pitchFamily="18" charset="0"/>
            </a:endParaRPr>
          </a:p>
          <a:p>
            <a:pPr>
              <a:buFontTx/>
              <a:buNone/>
            </a:pPr>
            <a:endParaRPr lang="en-US" noProof="0" dirty="0" smtClean="0">
              <a:latin typeface="Garamond" pitchFamily="18" charset="0"/>
            </a:endParaRPr>
          </a:p>
          <a:p>
            <a:pPr algn="ctr">
              <a:buFontTx/>
              <a:buNone/>
            </a:pPr>
            <a:r>
              <a:rPr lang="en-US" sz="3600" noProof="0" dirty="0" smtClean="0">
                <a:solidFill>
                  <a:schemeClr val="tx1"/>
                </a:solidFill>
                <a:latin typeface="Palatino Linotype" pitchFamily="18" charset="0"/>
              </a:rPr>
              <a:t>T</a:t>
            </a:r>
            <a:r>
              <a:rPr lang="et-EE" sz="3600" noProof="0" dirty="0" err="1" smtClean="0">
                <a:solidFill>
                  <a:schemeClr val="tx1"/>
                </a:solidFill>
                <a:latin typeface="Palatino Linotype" pitchFamily="18" charset="0"/>
              </a:rPr>
              <a:t>änan</a:t>
            </a:r>
            <a:r>
              <a:rPr lang="en-US" sz="3600" noProof="0" dirty="0" smtClean="0">
                <a:solidFill>
                  <a:schemeClr val="tx1"/>
                </a:solidFill>
                <a:latin typeface="Palatino Linotype" pitchFamily="18" charset="0"/>
              </a:rPr>
              <a:t>!</a:t>
            </a:r>
          </a:p>
          <a:p>
            <a:pPr>
              <a:buFontTx/>
              <a:buNone/>
            </a:pPr>
            <a:r>
              <a:rPr lang="en-US" noProof="0" dirty="0" smtClean="0"/>
              <a:t>		</a:t>
            </a:r>
          </a:p>
          <a:p>
            <a:pPr>
              <a:buFontTx/>
              <a:buNone/>
            </a:pPr>
            <a:endParaRPr lang="en-US" noProof="0" dirty="0" smtClean="0"/>
          </a:p>
          <a:p>
            <a:pPr>
              <a:buFontTx/>
              <a:buNone/>
            </a:pPr>
            <a:endParaRPr lang="en-US" noProof="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noProof="0" dirty="0" smtClean="0">
                <a:solidFill>
                  <a:schemeClr val="tx1"/>
                </a:solidFill>
                <a:latin typeface="Palatino Linotype" pitchFamily="18" charset="0"/>
              </a:rPr>
              <a:t>Miks vajalik teada?</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400" noProof="0" dirty="0" smtClean="0">
                <a:solidFill>
                  <a:schemeClr val="tx1"/>
                </a:solidFill>
                <a:latin typeface="Palatino Linotype" pitchFamily="18" charset="0"/>
              </a:rPr>
              <a:t>Kuulajatel erinevad taustateadmised</a:t>
            </a:r>
          </a:p>
          <a:p>
            <a:pPr>
              <a:lnSpc>
                <a:spcPct val="80000"/>
              </a:lnSpc>
            </a:pPr>
            <a:r>
              <a:rPr lang="et-EE" sz="2400" dirty="0" smtClean="0">
                <a:solidFill>
                  <a:schemeClr val="tx1"/>
                </a:solidFill>
                <a:latin typeface="Palatino Linotype" pitchFamily="18" charset="0"/>
              </a:rPr>
              <a:t>Valmistab ette teema täpsemaks käsitlemiseks</a:t>
            </a:r>
          </a:p>
          <a:p>
            <a:pPr>
              <a:lnSpc>
                <a:spcPct val="80000"/>
              </a:lnSpc>
            </a:pPr>
            <a:r>
              <a:rPr lang="et-EE" sz="2400" noProof="0" dirty="0" smtClean="0">
                <a:solidFill>
                  <a:schemeClr val="tx1"/>
                </a:solidFill>
                <a:latin typeface="Palatino Linotype" pitchFamily="18" charset="0"/>
              </a:rPr>
              <a:t>FI prioriteet 2014</a:t>
            </a:r>
            <a:endParaRPr lang="en-US" sz="2400"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152454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noProof="0" dirty="0" smtClean="0">
                <a:solidFill>
                  <a:schemeClr val="tx1"/>
                </a:solidFill>
                <a:latin typeface="Palatino Linotype" pitchFamily="18" charset="0"/>
              </a:rPr>
              <a:t>Sisukord</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400" noProof="0" dirty="0" smtClean="0">
                <a:solidFill>
                  <a:schemeClr val="tx1"/>
                </a:solidFill>
                <a:latin typeface="Palatino Linotype" pitchFamily="18" charset="0"/>
              </a:rPr>
              <a:t>Pangandusliit</a:t>
            </a:r>
          </a:p>
          <a:p>
            <a:pPr>
              <a:lnSpc>
                <a:spcPct val="80000"/>
              </a:lnSpc>
            </a:pPr>
            <a:r>
              <a:rPr lang="et-EE" sz="2400" dirty="0" smtClean="0">
                <a:solidFill>
                  <a:schemeClr val="tx1"/>
                </a:solidFill>
                <a:latin typeface="Palatino Linotype" pitchFamily="18" charset="0"/>
              </a:rPr>
              <a:t>SSM</a:t>
            </a:r>
          </a:p>
          <a:p>
            <a:pPr lvl="1">
              <a:lnSpc>
                <a:spcPct val="80000"/>
              </a:lnSpc>
            </a:pPr>
            <a:r>
              <a:rPr lang="et-EE" sz="2000" dirty="0" smtClean="0">
                <a:solidFill>
                  <a:schemeClr val="tx1"/>
                </a:solidFill>
                <a:latin typeface="Palatino Linotype" pitchFamily="18" charset="0"/>
              </a:rPr>
              <a:t>Õiguslik alus</a:t>
            </a:r>
          </a:p>
          <a:p>
            <a:pPr lvl="1">
              <a:lnSpc>
                <a:spcPct val="80000"/>
              </a:lnSpc>
            </a:pPr>
            <a:r>
              <a:rPr lang="et-EE" sz="2000" dirty="0" smtClean="0">
                <a:solidFill>
                  <a:schemeClr val="tx1"/>
                </a:solidFill>
                <a:latin typeface="Palatino Linotype" pitchFamily="18" charset="0"/>
              </a:rPr>
              <a:t>Ülesehitus</a:t>
            </a:r>
          </a:p>
          <a:p>
            <a:pPr lvl="1">
              <a:lnSpc>
                <a:spcPct val="80000"/>
              </a:lnSpc>
            </a:pPr>
            <a:r>
              <a:rPr lang="et-EE" sz="2000" dirty="0" smtClean="0">
                <a:solidFill>
                  <a:schemeClr val="tx1"/>
                </a:solidFill>
                <a:latin typeface="Palatino Linotype" pitchFamily="18" charset="0"/>
              </a:rPr>
              <a:t>Pädevus</a:t>
            </a:r>
          </a:p>
          <a:p>
            <a:pPr lvl="1">
              <a:lnSpc>
                <a:spcPct val="80000"/>
              </a:lnSpc>
            </a:pPr>
            <a:r>
              <a:rPr lang="et-EE" sz="2000" dirty="0" smtClean="0">
                <a:solidFill>
                  <a:schemeClr val="tx1"/>
                </a:solidFill>
                <a:latin typeface="Palatino Linotype" pitchFamily="18" charset="0"/>
              </a:rPr>
              <a:t>Koostöö</a:t>
            </a:r>
          </a:p>
          <a:p>
            <a:pPr lvl="1">
              <a:lnSpc>
                <a:spcPct val="80000"/>
              </a:lnSpc>
            </a:pPr>
            <a:r>
              <a:rPr lang="et-EE" sz="2000" dirty="0" smtClean="0">
                <a:solidFill>
                  <a:schemeClr val="tx1"/>
                </a:solidFill>
                <a:latin typeface="Palatino Linotype" pitchFamily="18" charset="0"/>
              </a:rPr>
              <a:t>Tegevuse finantseerimine</a:t>
            </a:r>
          </a:p>
          <a:p>
            <a:pPr lvl="1">
              <a:lnSpc>
                <a:spcPct val="80000"/>
              </a:lnSpc>
            </a:pPr>
            <a:r>
              <a:rPr lang="et-EE" sz="2000" dirty="0" smtClean="0">
                <a:solidFill>
                  <a:schemeClr val="tx1"/>
                </a:solidFill>
                <a:latin typeface="Palatino Linotype" pitchFamily="18" charset="0"/>
              </a:rPr>
              <a:t>Kesksed dokumendid</a:t>
            </a:r>
          </a:p>
          <a:p>
            <a:pPr>
              <a:lnSpc>
                <a:spcPct val="80000"/>
              </a:lnSpc>
            </a:pPr>
            <a:r>
              <a:rPr lang="et-EE" sz="2400" noProof="0" dirty="0" smtClean="0">
                <a:solidFill>
                  <a:schemeClr val="tx1"/>
                </a:solidFill>
                <a:latin typeface="Palatino Linotype" pitchFamily="18" charset="0"/>
              </a:rPr>
              <a:t>Finantsinspektsioon SSM rakendamises</a:t>
            </a:r>
          </a:p>
          <a:p>
            <a:pPr>
              <a:lnSpc>
                <a:spcPct val="80000"/>
              </a:lnSpc>
            </a:pPr>
            <a:r>
              <a:rPr lang="et-EE" sz="2400" dirty="0" smtClean="0">
                <a:solidFill>
                  <a:schemeClr val="tx1"/>
                </a:solidFill>
                <a:latin typeface="Palatino Linotype" pitchFamily="18" charset="0"/>
              </a:rPr>
              <a:t>Raammääruse eelnõu</a:t>
            </a:r>
            <a:endParaRPr lang="en-US" sz="2400"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332841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noProof="0" dirty="0" smtClean="0">
                <a:solidFill>
                  <a:schemeClr val="tx1"/>
                </a:solidFill>
                <a:latin typeface="Palatino Linotype" pitchFamily="18" charset="0"/>
              </a:rPr>
              <a:t>Pangandusliit</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400" dirty="0" smtClean="0">
                <a:solidFill>
                  <a:schemeClr val="tx1"/>
                </a:solidFill>
                <a:latin typeface="Palatino Linotype" pitchFamily="18" charset="0"/>
              </a:rPr>
              <a:t>Kolm sammast</a:t>
            </a:r>
          </a:p>
          <a:p>
            <a:pPr marL="0" indent="0">
              <a:lnSpc>
                <a:spcPct val="80000"/>
              </a:lnSpc>
              <a:buNone/>
            </a:pPr>
            <a:endParaRPr lang="et-EE" sz="2400" dirty="0" smtClean="0">
              <a:solidFill>
                <a:schemeClr val="tx1"/>
              </a:solidFill>
              <a:latin typeface="Palatino Linotype" pitchFamily="18" charset="0"/>
            </a:endParaRPr>
          </a:p>
          <a:p>
            <a:pPr lvl="1">
              <a:lnSpc>
                <a:spcPct val="80000"/>
              </a:lnSpc>
            </a:pPr>
            <a:r>
              <a:rPr lang="et-EE" sz="2000" u="sng" dirty="0" smtClean="0">
                <a:solidFill>
                  <a:schemeClr val="tx1"/>
                </a:solidFill>
                <a:latin typeface="Palatino Linotype" pitchFamily="18" charset="0"/>
              </a:rPr>
              <a:t>Ühtne pangandusjärelevalve mehhanism</a:t>
            </a:r>
          </a:p>
          <a:p>
            <a:pPr lvl="1">
              <a:lnSpc>
                <a:spcPct val="80000"/>
              </a:lnSpc>
            </a:pPr>
            <a:r>
              <a:rPr lang="et-EE" sz="2000" dirty="0">
                <a:solidFill>
                  <a:schemeClr val="tx1"/>
                </a:solidFill>
                <a:latin typeface="Palatino Linotype" pitchFamily="18" charset="0"/>
              </a:rPr>
              <a:t>Ühtne kriisijuhtimise raamistik, kriisi lahendamise asutus ja fond</a:t>
            </a:r>
          </a:p>
          <a:p>
            <a:pPr lvl="1">
              <a:lnSpc>
                <a:spcPct val="80000"/>
              </a:lnSpc>
            </a:pPr>
            <a:r>
              <a:rPr lang="et-EE" sz="2000" dirty="0" smtClean="0">
                <a:solidFill>
                  <a:schemeClr val="tx1"/>
                </a:solidFill>
                <a:latin typeface="Palatino Linotype" pitchFamily="18" charset="0"/>
              </a:rPr>
              <a:t>[Ühtne hoiuste tagamise skeem]</a:t>
            </a:r>
          </a:p>
          <a:p>
            <a:pPr marL="0" indent="0">
              <a:lnSpc>
                <a:spcPct val="80000"/>
              </a:lnSpc>
              <a:buNone/>
            </a:pPr>
            <a:endParaRPr lang="et-EE" sz="2400" dirty="0" smtClean="0">
              <a:solidFill>
                <a:schemeClr val="tx1"/>
              </a:solidFill>
              <a:latin typeface="Palatino Linotype" pitchFamily="18" charset="0"/>
            </a:endParaRPr>
          </a:p>
          <a:p>
            <a:pPr>
              <a:lnSpc>
                <a:spcPct val="80000"/>
              </a:lnSpc>
            </a:pPr>
            <a:r>
              <a:rPr lang="et-EE" sz="2400" dirty="0" smtClean="0">
                <a:solidFill>
                  <a:schemeClr val="tx1"/>
                </a:solidFill>
                <a:latin typeface="Palatino Linotype" pitchFamily="18" charset="0"/>
              </a:rPr>
              <a:t>Sambaid tuleb </a:t>
            </a:r>
            <a:r>
              <a:rPr lang="et-EE" sz="2400" dirty="0">
                <a:solidFill>
                  <a:schemeClr val="tx1"/>
                </a:solidFill>
                <a:latin typeface="Palatino Linotype" pitchFamily="18" charset="0"/>
              </a:rPr>
              <a:t>käsitleda </a:t>
            </a:r>
            <a:r>
              <a:rPr lang="et-EE" sz="2400" dirty="0" smtClean="0">
                <a:solidFill>
                  <a:schemeClr val="tx1"/>
                </a:solidFill>
                <a:latin typeface="Palatino Linotype" pitchFamily="18" charset="0"/>
              </a:rPr>
              <a:t>süsteemina ja võimalikult koos</a:t>
            </a:r>
            <a:endParaRPr lang="et-EE" sz="2400" dirty="0">
              <a:solidFill>
                <a:schemeClr val="tx1"/>
              </a:solidFill>
              <a:latin typeface="Palatino Linotype" pitchFamily="18" charset="0"/>
            </a:endParaRPr>
          </a:p>
          <a:p>
            <a:pPr marL="0" indent="0">
              <a:lnSpc>
                <a:spcPct val="80000"/>
              </a:lnSpc>
              <a:buNone/>
            </a:pPr>
            <a:endParaRPr lang="en-US" sz="2400" noProof="0" dirty="0" smtClean="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õiguslik alus</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marL="342900" lvl="1" indent="-342900">
              <a:lnSpc>
                <a:spcPct val="80000"/>
              </a:lnSpc>
              <a:buClr>
                <a:srgbClr val="990000"/>
              </a:buClr>
              <a:buSzPct val="95000"/>
            </a:pPr>
            <a:r>
              <a:rPr lang="et-EE" sz="2400" noProof="0" dirty="0" smtClean="0">
                <a:solidFill>
                  <a:schemeClr val="tx1"/>
                </a:solidFill>
                <a:latin typeface="Palatino Linotype" pitchFamily="18" charset="0"/>
              </a:rPr>
              <a:t>EL toimimise lepingu konsolideeritud versiooni artikkel 127 lõige 6:</a:t>
            </a:r>
          </a:p>
          <a:p>
            <a:pPr marL="400050" lvl="2" indent="0">
              <a:lnSpc>
                <a:spcPct val="80000"/>
              </a:lnSpc>
              <a:buSzPct val="95000"/>
              <a:buNone/>
            </a:pPr>
            <a:endParaRPr lang="et-EE" sz="1600" i="1" dirty="0" smtClean="0">
              <a:solidFill>
                <a:schemeClr val="tx1"/>
              </a:solidFill>
              <a:latin typeface="Palatino Linotype" pitchFamily="18" charset="0"/>
            </a:endParaRPr>
          </a:p>
          <a:p>
            <a:pPr marL="857250" lvl="3" indent="0">
              <a:lnSpc>
                <a:spcPct val="80000"/>
              </a:lnSpc>
              <a:buSzPct val="95000"/>
              <a:buNone/>
            </a:pPr>
            <a:r>
              <a:rPr lang="et-EE" sz="2000" dirty="0" smtClean="0">
                <a:solidFill>
                  <a:schemeClr val="tx1"/>
                </a:solidFill>
                <a:latin typeface="Palatino Linotype" pitchFamily="18" charset="0"/>
              </a:rPr>
              <a:t>Nõukogu võib seadusandliku erimenetluse kohaselt ja pärast konsulteerimist Euroopa Parla­mendi ja Euroopa Keskpangaga anda Euroopa Keskpangale määruste abil ühehäälselt eriülesandeid, mis käsitlevad krediidiasutuste ja muude rahaasutuste, välja arvatud kindlustusseltsid, usaldatavusnor­matiivide täitmise järelevalvega seotud poliitikat.</a:t>
            </a:r>
          </a:p>
          <a:p>
            <a:pPr>
              <a:lnSpc>
                <a:spcPct val="80000"/>
              </a:lnSpc>
            </a:pPr>
            <a:endParaRPr lang="et-EE" sz="2400" noProof="0" dirty="0" smtClean="0">
              <a:solidFill>
                <a:schemeClr val="tx1"/>
              </a:solidFill>
              <a:latin typeface="Palatino Linotype" pitchFamily="18" charset="0"/>
            </a:endParaRPr>
          </a:p>
          <a:p>
            <a:pPr>
              <a:lnSpc>
                <a:spcPct val="80000"/>
              </a:lnSpc>
            </a:pPr>
            <a:r>
              <a:rPr lang="et-EE" sz="2400" dirty="0" smtClean="0">
                <a:solidFill>
                  <a:schemeClr val="tx1"/>
                </a:solidFill>
                <a:latin typeface="Palatino Linotype" pitchFamily="18" charset="0"/>
              </a:rPr>
              <a:t>Nõukogu määrus (EL) nr 1024/2013, 15. oktoober 2013, millega antakse Euroopa Keskpangale eriülesanded seoses krediidiasutuste usaldatavusnõuete täitmise järelevalve poliitikaga</a:t>
            </a:r>
          </a:p>
          <a:p>
            <a:pPr marL="400050" lvl="1" indent="0">
              <a:lnSpc>
                <a:spcPct val="80000"/>
              </a:lnSpc>
              <a:buNone/>
            </a:pPr>
            <a:endParaRPr lang="et-EE" sz="2000" i="1" dirty="0" smtClean="0">
              <a:solidFill>
                <a:schemeClr val="tx1"/>
              </a:solidFill>
              <a:latin typeface="Palatino Linotype" pitchFamily="18" charset="0"/>
            </a:endParaRPr>
          </a:p>
        </p:txBody>
      </p:sp>
    </p:spTree>
    <p:extLst>
      <p:ext uri="{BB962C8B-B14F-4D97-AF65-F5344CB8AC3E}">
        <p14:creationId xmlns:p14="http://schemas.microsoft.com/office/powerpoint/2010/main" val="1815377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ülesehitus</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Euroopa Keskpank (EKP) moodustab SSM keskuse</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Eurotsooni riikide ja </a:t>
            </a:r>
            <a:r>
              <a:rPr lang="et-EE" sz="2000" dirty="0" err="1" smtClean="0">
                <a:solidFill>
                  <a:schemeClr val="tx1"/>
                </a:solidFill>
                <a:latin typeface="Palatino Linotype" pitchFamily="18" charset="0"/>
              </a:rPr>
              <a:t>SSM-ga</a:t>
            </a:r>
            <a:r>
              <a:rPr lang="et-EE" sz="2000" dirty="0" smtClean="0">
                <a:solidFill>
                  <a:schemeClr val="tx1"/>
                </a:solidFill>
                <a:latin typeface="Palatino Linotype" pitchFamily="18" charset="0"/>
              </a:rPr>
              <a:t> liituvate liikmesriikide pangajärelevalve-asutused on SSM liikmed</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noProof="0" dirty="0" smtClean="0">
                <a:solidFill>
                  <a:schemeClr val="tx1"/>
                </a:solidFill>
                <a:latin typeface="Palatino Linotype" pitchFamily="18" charset="0"/>
              </a:rPr>
              <a:t>EKP järelevalvenõukogu otsustab EKP-SSM pädevusse kuuluvaid pangajärelevalve küsimusi</a:t>
            </a:r>
          </a:p>
          <a:p>
            <a:pPr marL="457200" lvl="1" indent="0">
              <a:lnSpc>
                <a:spcPct val="80000"/>
              </a:lnSpc>
              <a:buNone/>
            </a:pPr>
            <a:endParaRPr lang="et-EE" sz="16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EKP juhtnõukogul lõplik otsustusõigus tulenevalt EL aluslepingutest</a:t>
            </a:r>
          </a:p>
        </p:txBody>
      </p:sp>
    </p:spTree>
    <p:extLst>
      <p:ext uri="{BB962C8B-B14F-4D97-AF65-F5344CB8AC3E}">
        <p14:creationId xmlns:p14="http://schemas.microsoft.com/office/powerpoint/2010/main" val="324991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pädevus</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EKP sisuline õiguspädevus (kesksed küsimused):</a:t>
            </a:r>
          </a:p>
          <a:p>
            <a:pPr lvl="1">
              <a:lnSpc>
                <a:spcPct val="80000"/>
              </a:lnSpc>
            </a:pPr>
            <a:r>
              <a:rPr lang="et-EE" sz="1600" dirty="0" smtClean="0">
                <a:solidFill>
                  <a:schemeClr val="tx1"/>
                </a:solidFill>
                <a:latin typeface="Palatino Linotype" pitchFamily="18" charset="0"/>
              </a:rPr>
              <a:t>Tegevusloa andmine ja kehtetuks tunnistamine</a:t>
            </a:r>
          </a:p>
          <a:p>
            <a:pPr lvl="1">
              <a:lnSpc>
                <a:spcPct val="80000"/>
              </a:lnSpc>
            </a:pPr>
            <a:r>
              <a:rPr lang="et-EE" sz="1600" dirty="0" smtClean="0">
                <a:solidFill>
                  <a:schemeClr val="tx1"/>
                </a:solidFill>
                <a:latin typeface="Palatino Linotype" pitchFamily="18" charset="0"/>
              </a:rPr>
              <a:t>Asutamisvabaduse ja teenuste osutamise vabaduse realiseerimine</a:t>
            </a:r>
          </a:p>
          <a:p>
            <a:pPr lvl="1">
              <a:lnSpc>
                <a:spcPct val="80000"/>
              </a:lnSpc>
            </a:pPr>
            <a:r>
              <a:rPr lang="et-EE" sz="1600" dirty="0" smtClean="0">
                <a:solidFill>
                  <a:schemeClr val="tx1"/>
                </a:solidFill>
                <a:latin typeface="Palatino Linotype" pitchFamily="18" charset="0"/>
              </a:rPr>
              <a:t>Oluliste osaluste omandamise otsused</a:t>
            </a:r>
          </a:p>
          <a:p>
            <a:pPr lvl="1">
              <a:lnSpc>
                <a:spcPct val="80000"/>
              </a:lnSpc>
            </a:pPr>
            <a:r>
              <a:rPr lang="et-EE" sz="1600" dirty="0" smtClean="0">
                <a:solidFill>
                  <a:schemeClr val="tx1"/>
                </a:solidFill>
                <a:latin typeface="Palatino Linotype" pitchFamily="18" charset="0"/>
              </a:rPr>
              <a:t>Regulatiivse kapitali nõuded, SREP-d</a:t>
            </a:r>
            <a:r>
              <a:rPr lang="et-EE" sz="1600" dirty="0">
                <a:solidFill>
                  <a:schemeClr val="tx1"/>
                </a:solidFill>
                <a:latin typeface="Palatino Linotype" pitchFamily="18" charset="0"/>
              </a:rPr>
              <a:t>, </a:t>
            </a:r>
            <a:r>
              <a:rPr lang="et-EE" sz="1600" dirty="0" err="1" smtClean="0">
                <a:solidFill>
                  <a:schemeClr val="tx1"/>
                </a:solidFill>
                <a:latin typeface="Palatino Linotype" pitchFamily="18" charset="0"/>
              </a:rPr>
              <a:t>stresstestid</a:t>
            </a:r>
            <a:endParaRPr lang="et-EE" sz="1600" dirty="0" smtClean="0">
              <a:solidFill>
                <a:schemeClr val="tx1"/>
              </a:solidFill>
              <a:latin typeface="Palatino Linotype" pitchFamily="18" charset="0"/>
            </a:endParaRPr>
          </a:p>
          <a:p>
            <a:pPr lvl="1">
              <a:lnSpc>
                <a:spcPct val="80000"/>
              </a:lnSpc>
            </a:pPr>
            <a:r>
              <a:rPr lang="et-EE" sz="1600" dirty="0" smtClean="0">
                <a:solidFill>
                  <a:schemeClr val="tx1"/>
                </a:solidFill>
                <a:latin typeface="Palatino Linotype" pitchFamily="18" charset="0"/>
              </a:rPr>
              <a:t>Ühingujuhtimine, sh riskijuhtimine ja sisekontrolli süsteem, juhtide sobivus, tasustamine, kapitaliadekvaatsuse hindamise protsess (sh IRB)</a:t>
            </a:r>
          </a:p>
          <a:p>
            <a:pPr lvl="1">
              <a:lnSpc>
                <a:spcPct val="80000"/>
              </a:lnSpc>
            </a:pPr>
            <a:r>
              <a:rPr lang="et-EE" sz="1600" i="1" dirty="0" err="1" smtClean="0">
                <a:solidFill>
                  <a:schemeClr val="tx1"/>
                </a:solidFill>
                <a:latin typeface="Palatino Linotype" pitchFamily="18" charset="0"/>
              </a:rPr>
              <a:t>Recovery</a:t>
            </a:r>
            <a:r>
              <a:rPr lang="et-EE" sz="1600" dirty="0" smtClean="0">
                <a:solidFill>
                  <a:schemeClr val="tx1"/>
                </a:solidFill>
                <a:latin typeface="Palatino Linotype" pitchFamily="18" charset="0"/>
              </a:rPr>
              <a:t> plaanid ja varajane sekkumine nõrga krediidiasutuse korral</a:t>
            </a:r>
          </a:p>
          <a:p>
            <a:pPr marL="457200" lvl="1" indent="0">
              <a:lnSpc>
                <a:spcPct val="80000"/>
              </a:lnSpc>
              <a:buNone/>
            </a:pPr>
            <a:endParaRPr lang="et-EE" sz="16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EKP i</a:t>
            </a:r>
            <a:r>
              <a:rPr lang="et-EE" sz="2000" noProof="0" dirty="0" smtClean="0">
                <a:solidFill>
                  <a:schemeClr val="tx1"/>
                </a:solidFill>
                <a:latin typeface="Palatino Linotype" pitchFamily="18" charset="0"/>
              </a:rPr>
              <a:t>sikuline õiguspädevus:</a:t>
            </a:r>
          </a:p>
          <a:p>
            <a:pPr lvl="1">
              <a:lnSpc>
                <a:spcPct val="80000"/>
              </a:lnSpc>
            </a:pPr>
            <a:r>
              <a:rPr lang="et-EE" sz="1600" dirty="0" smtClean="0">
                <a:solidFill>
                  <a:schemeClr val="tx1"/>
                </a:solidFill>
                <a:latin typeface="Palatino Linotype" pitchFamily="18" charset="0"/>
              </a:rPr>
              <a:t>Eurotsooni riigilt ja </a:t>
            </a:r>
            <a:r>
              <a:rPr lang="et-EE" sz="1600" dirty="0" err="1" smtClean="0">
                <a:solidFill>
                  <a:schemeClr val="tx1"/>
                </a:solidFill>
                <a:latin typeface="Palatino Linotype" pitchFamily="18" charset="0"/>
              </a:rPr>
              <a:t>SSM-ga</a:t>
            </a:r>
            <a:r>
              <a:rPr lang="et-EE" sz="1600" dirty="0" smtClean="0">
                <a:solidFill>
                  <a:schemeClr val="tx1"/>
                </a:solidFill>
                <a:latin typeface="Palatino Linotype" pitchFamily="18" charset="0"/>
              </a:rPr>
              <a:t> liitunud riigilt tegevusloa saanud krediidiasutused</a:t>
            </a:r>
          </a:p>
          <a:p>
            <a:pPr lvl="1">
              <a:lnSpc>
                <a:spcPct val="80000"/>
              </a:lnSpc>
            </a:pPr>
            <a:r>
              <a:rPr lang="et-EE" sz="1600" dirty="0" smtClean="0">
                <a:solidFill>
                  <a:schemeClr val="tx1"/>
                </a:solidFill>
                <a:latin typeface="Palatino Linotype" pitchFamily="18" charset="0"/>
              </a:rPr>
              <a:t>Eelnimetatutega seoses konsolideeritud järelevalve, finantskonglomeraadi täiendav järelevalve</a:t>
            </a:r>
          </a:p>
          <a:p>
            <a:pPr lvl="1">
              <a:lnSpc>
                <a:spcPct val="80000"/>
              </a:lnSpc>
            </a:pPr>
            <a:endParaRPr lang="et-EE" sz="16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Finantsteenuste järelevalve, rahapesu tõkestamine ei ole pädevuses; </a:t>
            </a:r>
            <a:r>
              <a:rPr lang="et-EE" sz="2000" dirty="0" err="1" smtClean="0">
                <a:solidFill>
                  <a:schemeClr val="tx1"/>
                </a:solidFill>
                <a:latin typeface="Palatino Linotype" pitchFamily="18" charset="0"/>
              </a:rPr>
              <a:t>makroprudentsete</a:t>
            </a:r>
            <a:r>
              <a:rPr lang="et-EE" sz="2000" dirty="0" smtClean="0">
                <a:solidFill>
                  <a:schemeClr val="tx1"/>
                </a:solidFill>
                <a:latin typeface="Palatino Linotype" pitchFamily="18" charset="0"/>
              </a:rPr>
              <a:t> instrumentide osas EKP-l piiratud pädevus</a:t>
            </a:r>
          </a:p>
          <a:p>
            <a:pPr marL="0" indent="0">
              <a:lnSpc>
                <a:spcPct val="80000"/>
              </a:lnSpc>
              <a:buNone/>
            </a:pPr>
            <a:endParaRPr lang="et-EE" sz="2000" i="1"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2401158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koostöö</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dirty="0" smtClean="0">
                <a:solidFill>
                  <a:schemeClr val="tx1"/>
                </a:solidFill>
                <a:latin typeface="Palatino Linotype" pitchFamily="18" charset="0"/>
              </a:rPr>
              <a:t>EKP otsejärelevalve all iga krediidiasutuse tegevusload ja oluliste osaluste omandamine</a:t>
            </a:r>
          </a:p>
          <a:p>
            <a:pPr>
              <a:lnSpc>
                <a:spcPct val="80000"/>
              </a:lnSpc>
            </a:pPr>
            <a:endParaRPr lang="et-EE" sz="2000" dirty="0" smtClean="0">
              <a:solidFill>
                <a:schemeClr val="tx1"/>
              </a:solidFill>
              <a:latin typeface="Palatino Linotype" pitchFamily="18" charset="0"/>
            </a:endParaRPr>
          </a:p>
          <a:p>
            <a:pPr>
              <a:lnSpc>
                <a:spcPct val="80000"/>
              </a:lnSpc>
            </a:pPr>
            <a:r>
              <a:rPr lang="et-EE" sz="2000" noProof="0" dirty="0" smtClean="0">
                <a:solidFill>
                  <a:schemeClr val="tx1"/>
                </a:solidFill>
                <a:latin typeface="Palatino Linotype" pitchFamily="18" charset="0"/>
              </a:rPr>
              <a:t>Muus sisulise pädevuse osas alluvad EKP otsejärelevalvele üksnes suuremad krediidiasutused, Eesti puhul nt kolm suuremat panka</a:t>
            </a:r>
          </a:p>
          <a:p>
            <a:pPr marL="0" indent="0">
              <a:lnSpc>
                <a:spcPct val="80000"/>
              </a:lnSpc>
              <a:buNone/>
            </a:pPr>
            <a:endParaRPr lang="et-EE" sz="20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EKP otsene järelevalve SSM liikme kaudu, kuid EKP-l võimalus ka tegelikuks otsejärelevalveks</a:t>
            </a:r>
          </a:p>
          <a:p>
            <a:pPr marL="0" indent="0">
              <a:lnSpc>
                <a:spcPct val="80000"/>
              </a:lnSpc>
              <a:buNone/>
            </a:pPr>
            <a:endParaRPr lang="et-EE" sz="200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EKP-l „kvaliteedikontrolli“ funktsioon SSM liikme suhtes</a:t>
            </a:r>
          </a:p>
          <a:p>
            <a:pPr>
              <a:lnSpc>
                <a:spcPct val="80000"/>
              </a:lnSpc>
            </a:pPr>
            <a:endParaRPr lang="en-US" sz="2000" i="1" noProof="0" dirty="0" smtClean="0">
              <a:solidFill>
                <a:schemeClr val="tx1"/>
              </a:solidFill>
              <a:latin typeface="Palatino Linotype" pitchFamily="18" charset="0"/>
            </a:endParaRPr>
          </a:p>
        </p:txBody>
      </p:sp>
    </p:spTree>
    <p:extLst>
      <p:ext uri="{BB962C8B-B14F-4D97-AF65-F5344CB8AC3E}">
        <p14:creationId xmlns:p14="http://schemas.microsoft.com/office/powerpoint/2010/main" val="2569363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spect="1" noChangeArrowheads="1"/>
          </p:cNvSpPr>
          <p:nvPr>
            <p:ph type="title"/>
          </p:nvPr>
        </p:nvSpPr>
        <p:spPr>
          <a:xfrm>
            <a:off x="358775" y="254000"/>
            <a:ext cx="8461375" cy="586957"/>
          </a:xfrm>
        </p:spPr>
        <p:txBody>
          <a:bodyPr/>
          <a:lstStyle/>
          <a:p>
            <a:r>
              <a:rPr lang="et-EE" sz="3200" dirty="0" smtClean="0">
                <a:solidFill>
                  <a:schemeClr val="tx1"/>
                </a:solidFill>
                <a:latin typeface="Palatino Linotype" pitchFamily="18" charset="0"/>
              </a:rPr>
              <a:t>SSM – tegevuse finantseerimine</a:t>
            </a:r>
            <a:endParaRPr lang="en-US" sz="3200" noProof="0" dirty="0">
              <a:solidFill>
                <a:schemeClr val="tx1"/>
              </a:solidFill>
              <a:latin typeface="Palatino Linotype" pitchFamily="18" charset="0"/>
            </a:endParaRPr>
          </a:p>
        </p:txBody>
      </p:sp>
      <p:sp>
        <p:nvSpPr>
          <p:cNvPr id="203779" name="Rectangle 3"/>
          <p:cNvSpPr>
            <a:spLocks noGrp="1" noChangeArrowheads="1"/>
          </p:cNvSpPr>
          <p:nvPr>
            <p:ph type="body" idx="1"/>
          </p:nvPr>
        </p:nvSpPr>
        <p:spPr>
          <a:xfrm>
            <a:off x="358775" y="1092200"/>
            <a:ext cx="8456613" cy="5000625"/>
          </a:xfrm>
        </p:spPr>
        <p:txBody>
          <a:bodyPr/>
          <a:lstStyle/>
          <a:p>
            <a:pPr>
              <a:lnSpc>
                <a:spcPct val="80000"/>
              </a:lnSpc>
            </a:pPr>
            <a:r>
              <a:rPr lang="et-EE" sz="2000" noProof="0" dirty="0" smtClean="0">
                <a:solidFill>
                  <a:schemeClr val="tx1"/>
                </a:solidFill>
                <a:latin typeface="Palatino Linotype" pitchFamily="18" charset="0"/>
              </a:rPr>
              <a:t>EKP järelevalvekulud peavad olema selgesti eristatavad eelarvest</a:t>
            </a:r>
          </a:p>
          <a:p>
            <a:pPr marL="0" indent="0">
              <a:lnSpc>
                <a:spcPct val="80000"/>
              </a:lnSpc>
              <a:buNone/>
            </a:pPr>
            <a:endParaRPr lang="et-EE" sz="20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EKP kehtestab iga-aastase tasu krediidiasutustele </a:t>
            </a:r>
            <a:r>
              <a:rPr lang="et-EE" sz="2000" noProof="0" dirty="0" smtClean="0">
                <a:solidFill>
                  <a:schemeClr val="tx1"/>
                </a:solidFill>
                <a:latin typeface="Palatino Linotype" pitchFamily="18" charset="0"/>
              </a:rPr>
              <a:t>kõrgeimal konsolideerimistasemel</a:t>
            </a:r>
          </a:p>
          <a:p>
            <a:pPr marL="0" indent="0">
              <a:lnSpc>
                <a:spcPct val="80000"/>
              </a:lnSpc>
              <a:buNone/>
            </a:pPr>
            <a:endParaRPr lang="et-EE" sz="20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Tasu arvutamise aluseks on järelevalvekulud, ettemakse nõudmine võimalik</a:t>
            </a:r>
          </a:p>
          <a:p>
            <a:pPr marL="0" indent="0">
              <a:lnSpc>
                <a:spcPct val="80000"/>
              </a:lnSpc>
              <a:buNone/>
            </a:pPr>
            <a:endParaRPr lang="et-EE" sz="2000" noProof="0" dirty="0" smtClean="0">
              <a:solidFill>
                <a:schemeClr val="tx1"/>
              </a:solidFill>
              <a:latin typeface="Palatino Linotype" pitchFamily="18" charset="0"/>
            </a:endParaRPr>
          </a:p>
          <a:p>
            <a:pPr>
              <a:lnSpc>
                <a:spcPct val="80000"/>
              </a:lnSpc>
            </a:pPr>
            <a:r>
              <a:rPr lang="et-EE" sz="2000" dirty="0" smtClean="0">
                <a:solidFill>
                  <a:schemeClr val="tx1"/>
                </a:solidFill>
                <a:latin typeface="Palatino Linotype" pitchFamily="18" charset="0"/>
              </a:rPr>
              <a:t>SSM liikmete tegevust pangajärelevalve valdkonnas võib EKP osaliselt või täielikult finantseerida, kuid see ei mõjuta liikmesriikide õigust koguda järelevalvetasusid selle tegevuse osas, mida EKP ei teosta või mis tulenevad koostööst EKP-ga</a:t>
            </a:r>
          </a:p>
        </p:txBody>
      </p:sp>
    </p:spTree>
    <p:extLst>
      <p:ext uri="{BB962C8B-B14F-4D97-AF65-F5344CB8AC3E}">
        <p14:creationId xmlns:p14="http://schemas.microsoft.com/office/powerpoint/2010/main" val="330968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ikekujundus">
  <a:themeElements>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ikekujund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ike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ike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ike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ike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ike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ike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ike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ike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ike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ike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ike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i kujundu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4980</TotalTime>
  <Words>671</Words>
  <Application>Microsoft Office PowerPoint</Application>
  <PresentationFormat>Ekraaniseanss (4:3)</PresentationFormat>
  <Paragraphs>127</Paragraphs>
  <Slides>14</Slides>
  <Notes>2</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14</vt:i4>
      </vt:variant>
    </vt:vector>
  </HeadingPairs>
  <TitlesOfParts>
    <vt:vector size="18" baseType="lpstr">
      <vt:lpstr>Arial</vt:lpstr>
      <vt:lpstr>Garamond</vt:lpstr>
      <vt:lpstr>Palatino Linotype</vt:lpstr>
      <vt:lpstr>Vaikekujundus</vt:lpstr>
      <vt:lpstr>PowerPointi esitlus</vt:lpstr>
      <vt:lpstr>Miks vajalik teada?</vt:lpstr>
      <vt:lpstr>Sisukord</vt:lpstr>
      <vt:lpstr>Pangandusliit</vt:lpstr>
      <vt:lpstr>SSM – õiguslik alus</vt:lpstr>
      <vt:lpstr>SSM – ülesehitus</vt:lpstr>
      <vt:lpstr>SSM – pädevus</vt:lpstr>
      <vt:lpstr>SSM – koostöö</vt:lpstr>
      <vt:lpstr>SSM – tegevuse finantseerimine</vt:lpstr>
      <vt:lpstr>SSM – kesksed dokumendid (hetkel)</vt:lpstr>
      <vt:lpstr>SSM – praegused tegevused</vt:lpstr>
      <vt:lpstr>FI osalemine SSM rakendamises</vt:lpstr>
      <vt:lpstr>Raammäärus</vt:lpstr>
      <vt:lpstr>PowerPointi esitlus</vt:lpstr>
    </vt:vector>
  </TitlesOfParts>
  <Company>pixu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pixu</dc:creator>
  <cp:lastModifiedBy>Piret Laiverik</cp:lastModifiedBy>
  <cp:revision>199</cp:revision>
  <dcterms:created xsi:type="dcterms:W3CDTF">2005-03-28T18:00:15Z</dcterms:created>
  <dcterms:modified xsi:type="dcterms:W3CDTF">2014-02-27T09:11:56Z</dcterms:modified>
</cp:coreProperties>
</file>