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32"/>
  </p:handoutMasterIdLst>
  <p:sldIdLst>
    <p:sldId id="256" r:id="rId2"/>
    <p:sldId id="257" r:id="rId3"/>
    <p:sldId id="264" r:id="rId4"/>
    <p:sldId id="265" r:id="rId5"/>
    <p:sldId id="267" r:id="rId6"/>
    <p:sldId id="268" r:id="rId7"/>
    <p:sldId id="269" r:id="rId8"/>
    <p:sldId id="266" r:id="rId9"/>
    <p:sldId id="270" r:id="rId10"/>
    <p:sldId id="293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9" r:id="rId28"/>
    <p:sldId id="290" r:id="rId29"/>
    <p:sldId id="292" r:id="rId30"/>
    <p:sldId id="291" r:id="rId31"/>
  </p:sldIdLst>
  <p:sldSz cx="9144000" cy="6858000" type="screen4x3"/>
  <p:notesSz cx="6797675" cy="9928225"/>
  <p:defaultTextStyle>
    <a:defPPr>
      <a:defRPr lang="et-E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333333"/>
    <a:srgbClr val="676767"/>
    <a:srgbClr val="000000"/>
    <a:srgbClr val="969696"/>
    <a:srgbClr val="990000"/>
    <a:srgbClr val="6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57" autoAdjust="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8D5265-082D-439C-9CB0-F4BBC7ED6243}" type="doc">
      <dgm:prSet loTypeId="urn:microsoft.com/office/officeart/2005/8/layout/chevron1" loCatId="process" qsTypeId="urn:microsoft.com/office/officeart/2005/8/quickstyle/simple1" qsCatId="simple" csTypeId="urn:microsoft.com/office/officeart/2005/8/colors/accent2_2" csCatId="accent2" phldr="1"/>
      <dgm:spPr/>
    </dgm:pt>
    <dgm:pt modelId="{27B9473E-3671-4D1E-A87C-65EB5A572331}">
      <dgm:prSet phldrT="[Tekst]"/>
      <dgm:spPr/>
      <dgm:t>
        <a:bodyPr/>
        <a:lstStyle/>
        <a:p>
          <a:r>
            <a:rPr lang="et-EE" dirty="0" smtClean="0"/>
            <a:t>NCA hindab taotlust rahvusliku õiguse alusel</a:t>
          </a:r>
          <a:endParaRPr lang="et-EE" dirty="0"/>
        </a:p>
      </dgm:t>
    </dgm:pt>
    <dgm:pt modelId="{9CA480D1-F7F9-42F8-B561-8364BC9AD093}" type="parTrans" cxnId="{FD2BB060-7D22-4727-A342-D48007A138B6}">
      <dgm:prSet/>
      <dgm:spPr/>
      <dgm:t>
        <a:bodyPr/>
        <a:lstStyle/>
        <a:p>
          <a:endParaRPr lang="et-EE"/>
        </a:p>
      </dgm:t>
    </dgm:pt>
    <dgm:pt modelId="{3AC87EC3-7E2D-474E-B732-28013352584C}" type="sibTrans" cxnId="{FD2BB060-7D22-4727-A342-D48007A138B6}">
      <dgm:prSet/>
      <dgm:spPr/>
      <dgm:t>
        <a:bodyPr/>
        <a:lstStyle/>
        <a:p>
          <a:endParaRPr lang="et-EE"/>
        </a:p>
      </dgm:t>
    </dgm:pt>
    <dgm:pt modelId="{CD9963CD-AB47-44B9-BFDA-F8E808E4F443}">
      <dgm:prSet phldrT="[Tekst]"/>
      <dgm:spPr/>
      <dgm:t>
        <a:bodyPr/>
        <a:lstStyle/>
        <a:p>
          <a:r>
            <a:rPr lang="et-EE" dirty="0" smtClean="0"/>
            <a:t>Lükkab taotluse tagasi või edastab positiivse ettepaneku </a:t>
          </a:r>
          <a:r>
            <a:rPr lang="et-EE" dirty="0" err="1" smtClean="0"/>
            <a:t>EKP´le</a:t>
          </a:r>
          <a:endParaRPr lang="et-EE" dirty="0"/>
        </a:p>
      </dgm:t>
    </dgm:pt>
    <dgm:pt modelId="{D233962E-B2A2-49B5-BACC-FBB0D61A6678}" type="parTrans" cxnId="{F18F345F-3110-4F25-AEF6-E8A89CC53B41}">
      <dgm:prSet/>
      <dgm:spPr/>
      <dgm:t>
        <a:bodyPr/>
        <a:lstStyle/>
        <a:p>
          <a:endParaRPr lang="et-EE"/>
        </a:p>
      </dgm:t>
    </dgm:pt>
    <dgm:pt modelId="{BAA18333-8092-4F7A-A7B2-37EB4214CCE1}" type="sibTrans" cxnId="{F18F345F-3110-4F25-AEF6-E8A89CC53B41}">
      <dgm:prSet/>
      <dgm:spPr/>
      <dgm:t>
        <a:bodyPr/>
        <a:lstStyle/>
        <a:p>
          <a:endParaRPr lang="et-EE"/>
        </a:p>
      </dgm:t>
    </dgm:pt>
    <dgm:pt modelId="{E438F48E-41EA-4F96-9D5F-39CDB8D939CA}">
      <dgm:prSet phldrT="[Tekst]"/>
      <dgm:spPr/>
      <dgm:t>
        <a:bodyPr/>
        <a:lstStyle/>
        <a:p>
          <a:r>
            <a:rPr lang="et-EE" dirty="0" smtClean="0"/>
            <a:t>EKP hindab taotlust EL õiguse tingimuste vastu </a:t>
          </a:r>
          <a:endParaRPr lang="et-EE" dirty="0"/>
        </a:p>
      </dgm:t>
    </dgm:pt>
    <dgm:pt modelId="{7D1034C1-EB79-4495-B96F-70780A6F8C28}" type="parTrans" cxnId="{55B486C0-A50B-4375-B0EC-D6DB5F2ADF95}">
      <dgm:prSet/>
      <dgm:spPr/>
      <dgm:t>
        <a:bodyPr/>
        <a:lstStyle/>
        <a:p>
          <a:endParaRPr lang="et-EE"/>
        </a:p>
      </dgm:t>
    </dgm:pt>
    <dgm:pt modelId="{CE4AA95C-EA19-4A86-84BF-FE7F3EF88182}" type="sibTrans" cxnId="{55B486C0-A50B-4375-B0EC-D6DB5F2ADF95}">
      <dgm:prSet/>
      <dgm:spPr/>
      <dgm:t>
        <a:bodyPr/>
        <a:lstStyle/>
        <a:p>
          <a:endParaRPr lang="et-EE"/>
        </a:p>
      </dgm:t>
    </dgm:pt>
    <dgm:pt modelId="{288033B2-75DC-48BE-BBC5-5B57C1FD303B}">
      <dgm:prSet phldrT="[Tekst]"/>
      <dgm:spPr/>
      <dgm:t>
        <a:bodyPr/>
        <a:lstStyle/>
        <a:p>
          <a:r>
            <a:rPr lang="et-EE" dirty="0" smtClean="0"/>
            <a:t>EKP otsus </a:t>
          </a:r>
          <a:endParaRPr lang="et-EE" dirty="0"/>
        </a:p>
      </dgm:t>
    </dgm:pt>
    <dgm:pt modelId="{9E097041-53D0-4B7A-8435-ADD128D96787}" type="parTrans" cxnId="{9A1F6ED6-3F96-49E0-A000-25917FAED883}">
      <dgm:prSet/>
      <dgm:spPr/>
      <dgm:t>
        <a:bodyPr/>
        <a:lstStyle/>
        <a:p>
          <a:endParaRPr lang="et-EE"/>
        </a:p>
      </dgm:t>
    </dgm:pt>
    <dgm:pt modelId="{57DEDEF6-7359-40D2-9209-77FF8B1E0EB3}" type="sibTrans" cxnId="{9A1F6ED6-3F96-49E0-A000-25917FAED883}">
      <dgm:prSet/>
      <dgm:spPr/>
      <dgm:t>
        <a:bodyPr/>
        <a:lstStyle/>
        <a:p>
          <a:endParaRPr lang="et-EE"/>
        </a:p>
      </dgm:t>
    </dgm:pt>
    <dgm:pt modelId="{487AB9C3-E336-4453-AD5D-5C59012B322A}" type="pres">
      <dgm:prSet presAssocID="{A98D5265-082D-439C-9CB0-F4BBC7ED6243}" presName="Name0" presStyleCnt="0">
        <dgm:presLayoutVars>
          <dgm:dir/>
          <dgm:animLvl val="lvl"/>
          <dgm:resizeHandles val="exact"/>
        </dgm:presLayoutVars>
      </dgm:prSet>
      <dgm:spPr/>
    </dgm:pt>
    <dgm:pt modelId="{50826BE1-3ACA-4088-B54B-0DC20F2C2A20}" type="pres">
      <dgm:prSet presAssocID="{27B9473E-3671-4D1E-A87C-65EB5A57233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89E1099-FBC0-4566-A228-A9A498BAE5AD}" type="pres">
      <dgm:prSet presAssocID="{3AC87EC3-7E2D-474E-B732-28013352584C}" presName="parTxOnlySpace" presStyleCnt="0"/>
      <dgm:spPr/>
    </dgm:pt>
    <dgm:pt modelId="{F8281628-DEA9-43C1-BF80-93E342490BBC}" type="pres">
      <dgm:prSet presAssocID="{CD9963CD-AB47-44B9-BFDA-F8E808E4F443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BAB94E02-6B14-4EF8-AC1B-E97C4E5D0462}" type="pres">
      <dgm:prSet presAssocID="{BAA18333-8092-4F7A-A7B2-37EB4214CCE1}" presName="parTxOnlySpace" presStyleCnt="0"/>
      <dgm:spPr/>
    </dgm:pt>
    <dgm:pt modelId="{94031357-4634-44B0-95D1-D83AE336C2BA}" type="pres">
      <dgm:prSet presAssocID="{E438F48E-41EA-4F96-9D5F-39CDB8D939CA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F5C1EC83-3E26-4358-AED6-1E096F642DDE}" type="pres">
      <dgm:prSet presAssocID="{CE4AA95C-EA19-4A86-84BF-FE7F3EF88182}" presName="parTxOnlySpace" presStyleCnt="0"/>
      <dgm:spPr/>
    </dgm:pt>
    <dgm:pt modelId="{5902C30D-8D8B-42C2-AA94-D66420FAC990}" type="pres">
      <dgm:prSet presAssocID="{288033B2-75DC-48BE-BBC5-5B57C1FD303B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E6C1276-657B-4514-9E22-A92568E464B7}" type="presOf" srcId="{27B9473E-3671-4D1E-A87C-65EB5A572331}" destId="{50826BE1-3ACA-4088-B54B-0DC20F2C2A20}" srcOrd="0" destOrd="0" presId="urn:microsoft.com/office/officeart/2005/8/layout/chevron1"/>
    <dgm:cxn modelId="{CA8B8CEC-629F-47CD-8249-19774CF188EC}" type="presOf" srcId="{A98D5265-082D-439C-9CB0-F4BBC7ED6243}" destId="{487AB9C3-E336-4453-AD5D-5C59012B322A}" srcOrd="0" destOrd="0" presId="urn:microsoft.com/office/officeart/2005/8/layout/chevron1"/>
    <dgm:cxn modelId="{55B486C0-A50B-4375-B0EC-D6DB5F2ADF95}" srcId="{A98D5265-082D-439C-9CB0-F4BBC7ED6243}" destId="{E438F48E-41EA-4F96-9D5F-39CDB8D939CA}" srcOrd="2" destOrd="0" parTransId="{7D1034C1-EB79-4495-B96F-70780A6F8C28}" sibTransId="{CE4AA95C-EA19-4A86-84BF-FE7F3EF88182}"/>
    <dgm:cxn modelId="{9A1F6ED6-3F96-49E0-A000-25917FAED883}" srcId="{A98D5265-082D-439C-9CB0-F4BBC7ED6243}" destId="{288033B2-75DC-48BE-BBC5-5B57C1FD303B}" srcOrd="3" destOrd="0" parTransId="{9E097041-53D0-4B7A-8435-ADD128D96787}" sibTransId="{57DEDEF6-7359-40D2-9209-77FF8B1E0EB3}"/>
    <dgm:cxn modelId="{1408CB6E-F13B-40C1-8823-582BFBF546D4}" type="presOf" srcId="{CD9963CD-AB47-44B9-BFDA-F8E808E4F443}" destId="{F8281628-DEA9-43C1-BF80-93E342490BBC}" srcOrd="0" destOrd="0" presId="urn:microsoft.com/office/officeart/2005/8/layout/chevron1"/>
    <dgm:cxn modelId="{FD2BB060-7D22-4727-A342-D48007A138B6}" srcId="{A98D5265-082D-439C-9CB0-F4BBC7ED6243}" destId="{27B9473E-3671-4D1E-A87C-65EB5A572331}" srcOrd="0" destOrd="0" parTransId="{9CA480D1-F7F9-42F8-B561-8364BC9AD093}" sibTransId="{3AC87EC3-7E2D-474E-B732-28013352584C}"/>
    <dgm:cxn modelId="{272E3BB2-E28D-44D3-ACD8-243DDE1A4162}" type="presOf" srcId="{288033B2-75DC-48BE-BBC5-5B57C1FD303B}" destId="{5902C30D-8D8B-42C2-AA94-D66420FAC990}" srcOrd="0" destOrd="0" presId="urn:microsoft.com/office/officeart/2005/8/layout/chevron1"/>
    <dgm:cxn modelId="{C76ADBA6-2BB8-4A9B-9C0F-75B050F288EF}" type="presOf" srcId="{E438F48E-41EA-4F96-9D5F-39CDB8D939CA}" destId="{94031357-4634-44B0-95D1-D83AE336C2BA}" srcOrd="0" destOrd="0" presId="urn:microsoft.com/office/officeart/2005/8/layout/chevron1"/>
    <dgm:cxn modelId="{F18F345F-3110-4F25-AEF6-E8A89CC53B41}" srcId="{A98D5265-082D-439C-9CB0-F4BBC7ED6243}" destId="{CD9963CD-AB47-44B9-BFDA-F8E808E4F443}" srcOrd="1" destOrd="0" parTransId="{D233962E-B2A2-49B5-BACC-FBB0D61A6678}" sibTransId="{BAA18333-8092-4F7A-A7B2-37EB4214CCE1}"/>
    <dgm:cxn modelId="{0E4F0DF4-2277-4E9C-9D33-44AFA2DFBE78}" type="presParOf" srcId="{487AB9C3-E336-4453-AD5D-5C59012B322A}" destId="{50826BE1-3ACA-4088-B54B-0DC20F2C2A20}" srcOrd="0" destOrd="0" presId="urn:microsoft.com/office/officeart/2005/8/layout/chevron1"/>
    <dgm:cxn modelId="{43CCE5D7-60A6-468F-8191-53819E7D4B31}" type="presParOf" srcId="{487AB9C3-E336-4453-AD5D-5C59012B322A}" destId="{D89E1099-FBC0-4566-A228-A9A498BAE5AD}" srcOrd="1" destOrd="0" presId="urn:microsoft.com/office/officeart/2005/8/layout/chevron1"/>
    <dgm:cxn modelId="{0EAD3C29-03FF-4F6A-9494-8947545E8189}" type="presParOf" srcId="{487AB9C3-E336-4453-AD5D-5C59012B322A}" destId="{F8281628-DEA9-43C1-BF80-93E342490BBC}" srcOrd="2" destOrd="0" presId="urn:microsoft.com/office/officeart/2005/8/layout/chevron1"/>
    <dgm:cxn modelId="{FBE642F1-0ED4-4B93-9ABC-A75614151141}" type="presParOf" srcId="{487AB9C3-E336-4453-AD5D-5C59012B322A}" destId="{BAB94E02-6B14-4EF8-AC1B-E97C4E5D0462}" srcOrd="3" destOrd="0" presId="urn:microsoft.com/office/officeart/2005/8/layout/chevron1"/>
    <dgm:cxn modelId="{73A90FD2-E298-422C-94BB-E942F2526C3D}" type="presParOf" srcId="{487AB9C3-E336-4453-AD5D-5C59012B322A}" destId="{94031357-4634-44B0-95D1-D83AE336C2BA}" srcOrd="4" destOrd="0" presId="urn:microsoft.com/office/officeart/2005/8/layout/chevron1"/>
    <dgm:cxn modelId="{2C63C213-51CC-4BFB-BD82-CB31D1023B26}" type="presParOf" srcId="{487AB9C3-E336-4453-AD5D-5C59012B322A}" destId="{F5C1EC83-3E26-4358-AED6-1E096F642DDE}" srcOrd="5" destOrd="0" presId="urn:microsoft.com/office/officeart/2005/8/layout/chevron1"/>
    <dgm:cxn modelId="{5C684BE6-6E1C-4EEC-A0E2-614121A23E19}" type="presParOf" srcId="{487AB9C3-E336-4453-AD5D-5C59012B322A}" destId="{5902C30D-8D8B-42C2-AA94-D66420FAC990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A8C580-1EA8-4001-9FFA-48FEBD3A0B9A}" type="doc">
      <dgm:prSet loTypeId="urn:microsoft.com/office/officeart/2005/8/layout/chevron1" loCatId="process" qsTypeId="urn:microsoft.com/office/officeart/2005/8/quickstyle/simple1" qsCatId="simple" csTypeId="urn:microsoft.com/office/officeart/2005/8/colors/accent2_2" csCatId="accent2" phldr="1"/>
      <dgm:spPr/>
    </dgm:pt>
    <dgm:pt modelId="{7E04AAE2-9A28-41BF-A523-BD4B157AE3B1}">
      <dgm:prSet phldrT="[Tekst]"/>
      <dgm:spPr/>
      <dgm:t>
        <a:bodyPr/>
        <a:lstStyle/>
        <a:p>
          <a:r>
            <a:rPr lang="et-EE" dirty="0" smtClean="0"/>
            <a:t>NCA ettepanek / EKP algatusel </a:t>
          </a:r>
          <a:endParaRPr lang="et-EE" dirty="0"/>
        </a:p>
      </dgm:t>
    </dgm:pt>
    <dgm:pt modelId="{1044306E-041F-4B6F-B0EF-D760014DAAFF}" type="parTrans" cxnId="{5E58ADE1-F81E-4C01-BC07-5519C91C324A}">
      <dgm:prSet/>
      <dgm:spPr/>
      <dgm:t>
        <a:bodyPr/>
        <a:lstStyle/>
        <a:p>
          <a:endParaRPr lang="et-EE"/>
        </a:p>
      </dgm:t>
    </dgm:pt>
    <dgm:pt modelId="{8AF3816B-33B3-404F-8783-63EB175E8AC4}" type="sibTrans" cxnId="{5E58ADE1-F81E-4C01-BC07-5519C91C324A}">
      <dgm:prSet/>
      <dgm:spPr/>
      <dgm:t>
        <a:bodyPr/>
        <a:lstStyle/>
        <a:p>
          <a:endParaRPr lang="et-EE"/>
        </a:p>
      </dgm:t>
    </dgm:pt>
    <dgm:pt modelId="{5D0B1755-2F8E-4CF1-9A04-DFD30E937EAE}">
      <dgm:prSet phldrT="[Tekst]"/>
      <dgm:spPr/>
      <dgm:t>
        <a:bodyPr/>
        <a:lstStyle/>
        <a:p>
          <a:r>
            <a:rPr lang="et-EE" dirty="0" smtClean="0"/>
            <a:t>EKP hinnang / koostöö NCA-ga</a:t>
          </a:r>
          <a:endParaRPr lang="et-EE" dirty="0"/>
        </a:p>
      </dgm:t>
    </dgm:pt>
    <dgm:pt modelId="{8C4E3843-ECB2-40E9-B58C-0674BAC41209}" type="parTrans" cxnId="{74760109-7E3B-4637-9C8D-F25DE764BD40}">
      <dgm:prSet/>
      <dgm:spPr/>
      <dgm:t>
        <a:bodyPr/>
        <a:lstStyle/>
        <a:p>
          <a:endParaRPr lang="et-EE"/>
        </a:p>
      </dgm:t>
    </dgm:pt>
    <dgm:pt modelId="{6FA0CC1B-14EF-4B37-BFA1-18EF7BA99A37}" type="sibTrans" cxnId="{74760109-7E3B-4637-9C8D-F25DE764BD40}">
      <dgm:prSet/>
      <dgm:spPr/>
      <dgm:t>
        <a:bodyPr/>
        <a:lstStyle/>
        <a:p>
          <a:endParaRPr lang="et-EE"/>
        </a:p>
      </dgm:t>
    </dgm:pt>
    <dgm:pt modelId="{855558E4-2BD8-43C9-B362-A1121C49A1D6}">
      <dgm:prSet phldrT="[Tekst]"/>
      <dgm:spPr/>
      <dgm:t>
        <a:bodyPr/>
        <a:lstStyle/>
        <a:p>
          <a:r>
            <a:rPr lang="et-EE" dirty="0" smtClean="0"/>
            <a:t>EKP otsus </a:t>
          </a:r>
          <a:endParaRPr lang="et-EE" dirty="0"/>
        </a:p>
      </dgm:t>
    </dgm:pt>
    <dgm:pt modelId="{96CE8C64-6D06-48A4-BB3F-0A346DF2D95A}" type="parTrans" cxnId="{060C74CE-5E23-41C4-8538-6F3361C93EA4}">
      <dgm:prSet/>
      <dgm:spPr/>
      <dgm:t>
        <a:bodyPr/>
        <a:lstStyle/>
        <a:p>
          <a:endParaRPr lang="et-EE"/>
        </a:p>
      </dgm:t>
    </dgm:pt>
    <dgm:pt modelId="{03490D9F-260E-498D-82B2-8A223B4F23EA}" type="sibTrans" cxnId="{060C74CE-5E23-41C4-8538-6F3361C93EA4}">
      <dgm:prSet/>
      <dgm:spPr/>
      <dgm:t>
        <a:bodyPr/>
        <a:lstStyle/>
        <a:p>
          <a:endParaRPr lang="et-EE"/>
        </a:p>
      </dgm:t>
    </dgm:pt>
    <dgm:pt modelId="{81861FCB-7B53-4C42-9597-4472ED0EAB28}" type="pres">
      <dgm:prSet presAssocID="{BDA8C580-1EA8-4001-9FFA-48FEBD3A0B9A}" presName="Name0" presStyleCnt="0">
        <dgm:presLayoutVars>
          <dgm:dir/>
          <dgm:animLvl val="lvl"/>
          <dgm:resizeHandles val="exact"/>
        </dgm:presLayoutVars>
      </dgm:prSet>
      <dgm:spPr/>
    </dgm:pt>
    <dgm:pt modelId="{4E23388A-7DEB-4F10-B587-802F1BD5DFB5}" type="pres">
      <dgm:prSet presAssocID="{7E04AAE2-9A28-41BF-A523-BD4B157AE3B1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1C9001C2-F949-4123-9A1D-891D2570B3CB}" type="pres">
      <dgm:prSet presAssocID="{8AF3816B-33B3-404F-8783-63EB175E8AC4}" presName="parTxOnlySpace" presStyleCnt="0"/>
      <dgm:spPr/>
    </dgm:pt>
    <dgm:pt modelId="{61CE5591-1F99-44F7-8863-D18CD7333C01}" type="pres">
      <dgm:prSet presAssocID="{5D0B1755-2F8E-4CF1-9A04-DFD30E937EAE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E0C098BF-A3DC-498C-9B0C-D3842D8AFCAE}" type="pres">
      <dgm:prSet presAssocID="{6FA0CC1B-14EF-4B37-BFA1-18EF7BA99A37}" presName="parTxOnlySpace" presStyleCnt="0"/>
      <dgm:spPr/>
    </dgm:pt>
    <dgm:pt modelId="{68B1D801-9681-407F-BCC9-505A4455357C}" type="pres">
      <dgm:prSet presAssocID="{855558E4-2BD8-43C9-B362-A1121C49A1D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6C96EDF9-28B9-4A63-B108-55ADA9CEFE61}" type="presOf" srcId="{7E04AAE2-9A28-41BF-A523-BD4B157AE3B1}" destId="{4E23388A-7DEB-4F10-B587-802F1BD5DFB5}" srcOrd="0" destOrd="0" presId="urn:microsoft.com/office/officeart/2005/8/layout/chevron1"/>
    <dgm:cxn modelId="{0F650125-0872-4B2A-9786-520915882E9C}" type="presOf" srcId="{855558E4-2BD8-43C9-B362-A1121C49A1D6}" destId="{68B1D801-9681-407F-BCC9-505A4455357C}" srcOrd="0" destOrd="0" presId="urn:microsoft.com/office/officeart/2005/8/layout/chevron1"/>
    <dgm:cxn modelId="{060C74CE-5E23-41C4-8538-6F3361C93EA4}" srcId="{BDA8C580-1EA8-4001-9FFA-48FEBD3A0B9A}" destId="{855558E4-2BD8-43C9-B362-A1121C49A1D6}" srcOrd="2" destOrd="0" parTransId="{96CE8C64-6D06-48A4-BB3F-0A346DF2D95A}" sibTransId="{03490D9F-260E-498D-82B2-8A223B4F23EA}"/>
    <dgm:cxn modelId="{5E58ADE1-F81E-4C01-BC07-5519C91C324A}" srcId="{BDA8C580-1EA8-4001-9FFA-48FEBD3A0B9A}" destId="{7E04AAE2-9A28-41BF-A523-BD4B157AE3B1}" srcOrd="0" destOrd="0" parTransId="{1044306E-041F-4B6F-B0EF-D760014DAAFF}" sibTransId="{8AF3816B-33B3-404F-8783-63EB175E8AC4}"/>
    <dgm:cxn modelId="{31C26FE6-1D5E-4D84-B4AB-78BBE2C0E342}" type="presOf" srcId="{5D0B1755-2F8E-4CF1-9A04-DFD30E937EAE}" destId="{61CE5591-1F99-44F7-8863-D18CD7333C01}" srcOrd="0" destOrd="0" presId="urn:microsoft.com/office/officeart/2005/8/layout/chevron1"/>
    <dgm:cxn modelId="{74760109-7E3B-4637-9C8D-F25DE764BD40}" srcId="{BDA8C580-1EA8-4001-9FFA-48FEBD3A0B9A}" destId="{5D0B1755-2F8E-4CF1-9A04-DFD30E937EAE}" srcOrd="1" destOrd="0" parTransId="{8C4E3843-ECB2-40E9-B58C-0674BAC41209}" sibTransId="{6FA0CC1B-14EF-4B37-BFA1-18EF7BA99A37}"/>
    <dgm:cxn modelId="{63063893-81E7-46A1-BA5B-D3EFE17C2E99}" type="presOf" srcId="{BDA8C580-1EA8-4001-9FFA-48FEBD3A0B9A}" destId="{81861FCB-7B53-4C42-9597-4472ED0EAB28}" srcOrd="0" destOrd="0" presId="urn:microsoft.com/office/officeart/2005/8/layout/chevron1"/>
    <dgm:cxn modelId="{062D1882-4317-4A3D-A24C-30C8671CC1E0}" type="presParOf" srcId="{81861FCB-7B53-4C42-9597-4472ED0EAB28}" destId="{4E23388A-7DEB-4F10-B587-802F1BD5DFB5}" srcOrd="0" destOrd="0" presId="urn:microsoft.com/office/officeart/2005/8/layout/chevron1"/>
    <dgm:cxn modelId="{079F93DA-472D-4324-90F5-7D849BAA4FAC}" type="presParOf" srcId="{81861FCB-7B53-4C42-9597-4472ED0EAB28}" destId="{1C9001C2-F949-4123-9A1D-891D2570B3CB}" srcOrd="1" destOrd="0" presId="urn:microsoft.com/office/officeart/2005/8/layout/chevron1"/>
    <dgm:cxn modelId="{0C9C4CEB-8B5A-4EC2-B2A4-F40123898D36}" type="presParOf" srcId="{81861FCB-7B53-4C42-9597-4472ED0EAB28}" destId="{61CE5591-1F99-44F7-8863-D18CD7333C01}" srcOrd="2" destOrd="0" presId="urn:microsoft.com/office/officeart/2005/8/layout/chevron1"/>
    <dgm:cxn modelId="{892F0CFC-F35C-407A-BFB7-770065DF6662}" type="presParOf" srcId="{81861FCB-7B53-4C42-9597-4472ED0EAB28}" destId="{E0C098BF-A3DC-498C-9B0C-D3842D8AFCAE}" srcOrd="3" destOrd="0" presId="urn:microsoft.com/office/officeart/2005/8/layout/chevron1"/>
    <dgm:cxn modelId="{C2564860-2BDE-4A8C-8581-2C5D0846BEAE}" type="presParOf" srcId="{81861FCB-7B53-4C42-9597-4472ED0EAB28}" destId="{68B1D801-9681-407F-BCC9-505A4455357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8E0C76-8822-476E-A30D-80EA2A4F9018}" type="doc">
      <dgm:prSet loTypeId="urn:microsoft.com/office/officeart/2005/8/layout/chevron1" loCatId="process" qsTypeId="urn:microsoft.com/office/officeart/2005/8/quickstyle/simple1" qsCatId="simple" csTypeId="urn:microsoft.com/office/officeart/2005/8/colors/accent2_2" csCatId="accent2" phldr="1"/>
      <dgm:spPr/>
    </dgm:pt>
    <dgm:pt modelId="{FF69697B-E67B-4D92-B702-2050F534DDDB}">
      <dgm:prSet phldrT="[Tekst]"/>
      <dgm:spPr/>
      <dgm:t>
        <a:bodyPr/>
        <a:lstStyle/>
        <a:p>
          <a:r>
            <a:rPr lang="et-EE" dirty="0" smtClean="0"/>
            <a:t>NCA hindab taotlust liidu ja riigisisese õiguse vastu</a:t>
          </a:r>
          <a:endParaRPr lang="et-EE" dirty="0"/>
        </a:p>
      </dgm:t>
    </dgm:pt>
    <dgm:pt modelId="{802FC4DA-9660-42DD-B9B3-5314A09BD808}" type="parTrans" cxnId="{A5972DE5-24AE-40AA-BF86-7533B90161B4}">
      <dgm:prSet/>
      <dgm:spPr/>
      <dgm:t>
        <a:bodyPr/>
        <a:lstStyle/>
        <a:p>
          <a:endParaRPr lang="et-EE"/>
        </a:p>
      </dgm:t>
    </dgm:pt>
    <dgm:pt modelId="{5932A04B-07A2-45B4-B7BF-7877D49414BC}" type="sibTrans" cxnId="{A5972DE5-24AE-40AA-BF86-7533B90161B4}">
      <dgm:prSet/>
      <dgm:spPr/>
      <dgm:t>
        <a:bodyPr/>
        <a:lstStyle/>
        <a:p>
          <a:endParaRPr lang="et-EE"/>
        </a:p>
      </dgm:t>
    </dgm:pt>
    <dgm:pt modelId="{76100A77-8215-41A8-9CF2-5A5C2AAA5CB6}">
      <dgm:prSet phldrT="[Tekst]"/>
      <dgm:spPr/>
      <dgm:t>
        <a:bodyPr/>
        <a:lstStyle/>
        <a:p>
          <a:r>
            <a:rPr lang="et-EE" dirty="0" smtClean="0"/>
            <a:t>NCA edastab EKP-le nõustumise/mitte nõustumise eelnõu</a:t>
          </a:r>
          <a:endParaRPr lang="et-EE" dirty="0"/>
        </a:p>
      </dgm:t>
    </dgm:pt>
    <dgm:pt modelId="{5F90F375-4362-44FD-88F6-5ACD936772E4}" type="parTrans" cxnId="{51D3A891-1370-4CBF-9CB0-4C5C45BCCF65}">
      <dgm:prSet/>
      <dgm:spPr/>
      <dgm:t>
        <a:bodyPr/>
        <a:lstStyle/>
        <a:p>
          <a:endParaRPr lang="et-EE"/>
        </a:p>
      </dgm:t>
    </dgm:pt>
    <dgm:pt modelId="{A1A25978-8DD3-4DB9-AC7A-A7675D67045D}" type="sibTrans" cxnId="{51D3A891-1370-4CBF-9CB0-4C5C45BCCF65}">
      <dgm:prSet/>
      <dgm:spPr/>
      <dgm:t>
        <a:bodyPr/>
        <a:lstStyle/>
        <a:p>
          <a:endParaRPr lang="et-EE"/>
        </a:p>
      </dgm:t>
    </dgm:pt>
    <dgm:pt modelId="{A5073615-AA74-4F88-8808-C122A75733AD}">
      <dgm:prSet phldrT="[Tekst]"/>
      <dgm:spPr/>
      <dgm:t>
        <a:bodyPr/>
        <a:lstStyle/>
        <a:p>
          <a:r>
            <a:rPr lang="et-EE" dirty="0" smtClean="0"/>
            <a:t>EKP otsus </a:t>
          </a:r>
          <a:endParaRPr lang="et-EE" dirty="0"/>
        </a:p>
      </dgm:t>
    </dgm:pt>
    <dgm:pt modelId="{169925ED-6293-4B86-889A-A4253FF0461F}" type="parTrans" cxnId="{1DBE79F1-1081-4988-B290-CD74C4D7D578}">
      <dgm:prSet/>
      <dgm:spPr/>
      <dgm:t>
        <a:bodyPr/>
        <a:lstStyle/>
        <a:p>
          <a:endParaRPr lang="et-EE"/>
        </a:p>
      </dgm:t>
    </dgm:pt>
    <dgm:pt modelId="{37393E2C-7C94-4923-BB5A-2CC11E46F2B8}" type="sibTrans" cxnId="{1DBE79F1-1081-4988-B290-CD74C4D7D578}">
      <dgm:prSet/>
      <dgm:spPr/>
      <dgm:t>
        <a:bodyPr/>
        <a:lstStyle/>
        <a:p>
          <a:endParaRPr lang="et-EE"/>
        </a:p>
      </dgm:t>
    </dgm:pt>
    <dgm:pt modelId="{9C5AC2B4-1FDB-496E-81D2-27015293610D}" type="pres">
      <dgm:prSet presAssocID="{5E8E0C76-8822-476E-A30D-80EA2A4F9018}" presName="Name0" presStyleCnt="0">
        <dgm:presLayoutVars>
          <dgm:dir/>
          <dgm:animLvl val="lvl"/>
          <dgm:resizeHandles val="exact"/>
        </dgm:presLayoutVars>
      </dgm:prSet>
      <dgm:spPr/>
    </dgm:pt>
    <dgm:pt modelId="{5D2366DB-2EFA-4170-994D-4479B286F8D3}" type="pres">
      <dgm:prSet presAssocID="{FF69697B-E67B-4D92-B702-2050F534DDDB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1A2818B-A23A-443C-8B4C-8A236946CC3A}" type="pres">
      <dgm:prSet presAssocID="{5932A04B-07A2-45B4-B7BF-7877D49414BC}" presName="parTxOnlySpace" presStyleCnt="0"/>
      <dgm:spPr/>
    </dgm:pt>
    <dgm:pt modelId="{F03F98B2-09A5-441B-83AE-A2A946AEFFAD}" type="pres">
      <dgm:prSet presAssocID="{76100A77-8215-41A8-9CF2-5A5C2AAA5CB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1924AF33-8726-430F-8872-B82495A77608}" type="pres">
      <dgm:prSet presAssocID="{A1A25978-8DD3-4DB9-AC7A-A7675D67045D}" presName="parTxOnlySpace" presStyleCnt="0"/>
      <dgm:spPr/>
    </dgm:pt>
    <dgm:pt modelId="{352D58DB-0EB6-4AA6-8341-CD69D1B9E145}" type="pres">
      <dgm:prSet presAssocID="{A5073615-AA74-4F88-8808-C122A75733AD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5972DE5-24AE-40AA-BF86-7533B90161B4}" srcId="{5E8E0C76-8822-476E-A30D-80EA2A4F9018}" destId="{FF69697B-E67B-4D92-B702-2050F534DDDB}" srcOrd="0" destOrd="0" parTransId="{802FC4DA-9660-42DD-B9B3-5314A09BD808}" sibTransId="{5932A04B-07A2-45B4-B7BF-7877D49414BC}"/>
    <dgm:cxn modelId="{1DBE79F1-1081-4988-B290-CD74C4D7D578}" srcId="{5E8E0C76-8822-476E-A30D-80EA2A4F9018}" destId="{A5073615-AA74-4F88-8808-C122A75733AD}" srcOrd="2" destOrd="0" parTransId="{169925ED-6293-4B86-889A-A4253FF0461F}" sibTransId="{37393E2C-7C94-4923-BB5A-2CC11E46F2B8}"/>
    <dgm:cxn modelId="{88F17D82-5910-4E24-8177-4CC49BD2561C}" type="presOf" srcId="{5E8E0C76-8822-476E-A30D-80EA2A4F9018}" destId="{9C5AC2B4-1FDB-496E-81D2-27015293610D}" srcOrd="0" destOrd="0" presId="urn:microsoft.com/office/officeart/2005/8/layout/chevron1"/>
    <dgm:cxn modelId="{5E76997F-8E3F-4D96-9302-AD3552056C82}" type="presOf" srcId="{FF69697B-E67B-4D92-B702-2050F534DDDB}" destId="{5D2366DB-2EFA-4170-994D-4479B286F8D3}" srcOrd="0" destOrd="0" presId="urn:microsoft.com/office/officeart/2005/8/layout/chevron1"/>
    <dgm:cxn modelId="{5A3AA17B-76C8-4797-AE1E-569AB7F89F72}" type="presOf" srcId="{A5073615-AA74-4F88-8808-C122A75733AD}" destId="{352D58DB-0EB6-4AA6-8341-CD69D1B9E145}" srcOrd="0" destOrd="0" presId="urn:microsoft.com/office/officeart/2005/8/layout/chevron1"/>
    <dgm:cxn modelId="{51D3A891-1370-4CBF-9CB0-4C5C45BCCF65}" srcId="{5E8E0C76-8822-476E-A30D-80EA2A4F9018}" destId="{76100A77-8215-41A8-9CF2-5A5C2AAA5CB6}" srcOrd="1" destOrd="0" parTransId="{5F90F375-4362-44FD-88F6-5ACD936772E4}" sibTransId="{A1A25978-8DD3-4DB9-AC7A-A7675D67045D}"/>
    <dgm:cxn modelId="{1262ED37-C072-4C38-AE13-31EE9DD8F706}" type="presOf" srcId="{76100A77-8215-41A8-9CF2-5A5C2AAA5CB6}" destId="{F03F98B2-09A5-441B-83AE-A2A946AEFFAD}" srcOrd="0" destOrd="0" presId="urn:microsoft.com/office/officeart/2005/8/layout/chevron1"/>
    <dgm:cxn modelId="{AADECE35-0D62-4176-9777-71B873172643}" type="presParOf" srcId="{9C5AC2B4-1FDB-496E-81D2-27015293610D}" destId="{5D2366DB-2EFA-4170-994D-4479B286F8D3}" srcOrd="0" destOrd="0" presId="urn:microsoft.com/office/officeart/2005/8/layout/chevron1"/>
    <dgm:cxn modelId="{6F49823D-01EC-46B3-8A5D-33A906BE2B85}" type="presParOf" srcId="{9C5AC2B4-1FDB-496E-81D2-27015293610D}" destId="{E1A2818B-A23A-443C-8B4C-8A236946CC3A}" srcOrd="1" destOrd="0" presId="urn:microsoft.com/office/officeart/2005/8/layout/chevron1"/>
    <dgm:cxn modelId="{81277025-766E-4E95-A1A9-86FFE269C5EA}" type="presParOf" srcId="{9C5AC2B4-1FDB-496E-81D2-27015293610D}" destId="{F03F98B2-09A5-441B-83AE-A2A946AEFFAD}" srcOrd="2" destOrd="0" presId="urn:microsoft.com/office/officeart/2005/8/layout/chevron1"/>
    <dgm:cxn modelId="{7920DF64-A193-492E-A876-370BD7524342}" type="presParOf" srcId="{9C5AC2B4-1FDB-496E-81D2-27015293610D}" destId="{1924AF33-8726-430F-8872-B82495A77608}" srcOrd="3" destOrd="0" presId="urn:microsoft.com/office/officeart/2005/8/layout/chevron1"/>
    <dgm:cxn modelId="{CFE2B802-A73D-47BD-AB05-3BE406FFEF05}" type="presParOf" srcId="{9C5AC2B4-1FDB-496E-81D2-27015293610D}" destId="{352D58DB-0EB6-4AA6-8341-CD69D1B9E145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26BE1-3ACA-4088-B54B-0DC20F2C2A20}">
      <dsp:nvSpPr>
        <dsp:cNvPr id="0" name=""/>
        <dsp:cNvSpPr/>
      </dsp:nvSpPr>
      <dsp:spPr>
        <a:xfrm>
          <a:off x="3941" y="1507659"/>
          <a:ext cx="2294340" cy="91773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200" kern="1200" dirty="0" smtClean="0"/>
            <a:t>NCA hindab taotlust rahvusliku õiguse alusel</a:t>
          </a:r>
          <a:endParaRPr lang="et-EE" sz="1200" kern="1200" dirty="0"/>
        </a:p>
      </dsp:txBody>
      <dsp:txXfrm>
        <a:off x="462809" y="1507659"/>
        <a:ext cx="1376604" cy="917736"/>
      </dsp:txXfrm>
    </dsp:sp>
    <dsp:sp modelId="{F8281628-DEA9-43C1-BF80-93E342490BBC}">
      <dsp:nvSpPr>
        <dsp:cNvPr id="0" name=""/>
        <dsp:cNvSpPr/>
      </dsp:nvSpPr>
      <dsp:spPr>
        <a:xfrm>
          <a:off x="2068848" y="1507659"/>
          <a:ext cx="2294340" cy="91773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200" kern="1200" dirty="0" smtClean="0"/>
            <a:t>Lükkab taotluse tagasi või edastab positiivse ettepaneku </a:t>
          </a:r>
          <a:r>
            <a:rPr lang="et-EE" sz="1200" kern="1200" dirty="0" err="1" smtClean="0"/>
            <a:t>EKP´le</a:t>
          </a:r>
          <a:endParaRPr lang="et-EE" sz="1200" kern="1200" dirty="0"/>
        </a:p>
      </dsp:txBody>
      <dsp:txXfrm>
        <a:off x="2527716" y="1507659"/>
        <a:ext cx="1376604" cy="917736"/>
      </dsp:txXfrm>
    </dsp:sp>
    <dsp:sp modelId="{94031357-4634-44B0-95D1-D83AE336C2BA}">
      <dsp:nvSpPr>
        <dsp:cNvPr id="0" name=""/>
        <dsp:cNvSpPr/>
      </dsp:nvSpPr>
      <dsp:spPr>
        <a:xfrm>
          <a:off x="4133754" y="1507659"/>
          <a:ext cx="2294340" cy="91773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200" kern="1200" dirty="0" smtClean="0"/>
            <a:t>EKP hindab taotlust EL õiguse tingimuste vastu </a:t>
          </a:r>
          <a:endParaRPr lang="et-EE" sz="1200" kern="1200" dirty="0"/>
        </a:p>
      </dsp:txBody>
      <dsp:txXfrm>
        <a:off x="4592622" y="1507659"/>
        <a:ext cx="1376604" cy="917736"/>
      </dsp:txXfrm>
    </dsp:sp>
    <dsp:sp modelId="{5902C30D-8D8B-42C2-AA94-D66420FAC990}">
      <dsp:nvSpPr>
        <dsp:cNvPr id="0" name=""/>
        <dsp:cNvSpPr/>
      </dsp:nvSpPr>
      <dsp:spPr>
        <a:xfrm>
          <a:off x="6198661" y="1507659"/>
          <a:ext cx="2294340" cy="91773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200" kern="1200" dirty="0" smtClean="0"/>
            <a:t>EKP otsus </a:t>
          </a:r>
          <a:endParaRPr lang="et-EE" sz="1200" kern="1200" dirty="0"/>
        </a:p>
      </dsp:txBody>
      <dsp:txXfrm>
        <a:off x="6657529" y="1507659"/>
        <a:ext cx="1376604" cy="9177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23388A-7DEB-4F10-B587-802F1BD5DFB5}">
      <dsp:nvSpPr>
        <dsp:cNvPr id="0" name=""/>
        <dsp:cNvSpPr/>
      </dsp:nvSpPr>
      <dsp:spPr>
        <a:xfrm>
          <a:off x="2477" y="1556897"/>
          <a:ext cx="3018449" cy="120737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/>
            <a:t>NCA ettepanek / EKP algatusel </a:t>
          </a:r>
          <a:endParaRPr lang="et-EE" sz="2100" kern="1200" dirty="0"/>
        </a:p>
      </dsp:txBody>
      <dsp:txXfrm>
        <a:off x="606167" y="1556897"/>
        <a:ext cx="1811070" cy="1207379"/>
      </dsp:txXfrm>
    </dsp:sp>
    <dsp:sp modelId="{61CE5591-1F99-44F7-8863-D18CD7333C01}">
      <dsp:nvSpPr>
        <dsp:cNvPr id="0" name=""/>
        <dsp:cNvSpPr/>
      </dsp:nvSpPr>
      <dsp:spPr>
        <a:xfrm>
          <a:off x="2719081" y="1556897"/>
          <a:ext cx="3018449" cy="120737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/>
            <a:t>EKP hinnang / koostöö NCA-ga</a:t>
          </a:r>
          <a:endParaRPr lang="et-EE" sz="2100" kern="1200" dirty="0"/>
        </a:p>
      </dsp:txBody>
      <dsp:txXfrm>
        <a:off x="3322771" y="1556897"/>
        <a:ext cx="1811070" cy="1207379"/>
      </dsp:txXfrm>
    </dsp:sp>
    <dsp:sp modelId="{68B1D801-9681-407F-BCC9-505A4455357C}">
      <dsp:nvSpPr>
        <dsp:cNvPr id="0" name=""/>
        <dsp:cNvSpPr/>
      </dsp:nvSpPr>
      <dsp:spPr>
        <a:xfrm>
          <a:off x="5435686" y="1556897"/>
          <a:ext cx="3018449" cy="120737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100" kern="1200" dirty="0" smtClean="0"/>
            <a:t>EKP otsus </a:t>
          </a:r>
          <a:endParaRPr lang="et-EE" sz="2100" kern="1200" dirty="0"/>
        </a:p>
      </dsp:txBody>
      <dsp:txXfrm>
        <a:off x="6039376" y="1556897"/>
        <a:ext cx="1811070" cy="12073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2366DB-2EFA-4170-994D-4479B286F8D3}">
      <dsp:nvSpPr>
        <dsp:cNvPr id="0" name=""/>
        <dsp:cNvSpPr/>
      </dsp:nvSpPr>
      <dsp:spPr>
        <a:xfrm>
          <a:off x="2477" y="1825185"/>
          <a:ext cx="3018449" cy="120737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700" kern="1200" dirty="0" smtClean="0"/>
            <a:t>NCA hindab taotlust liidu ja riigisisese õiguse vastu</a:t>
          </a:r>
          <a:endParaRPr lang="et-EE" sz="1700" kern="1200" dirty="0"/>
        </a:p>
      </dsp:txBody>
      <dsp:txXfrm>
        <a:off x="606167" y="1825185"/>
        <a:ext cx="1811070" cy="1207379"/>
      </dsp:txXfrm>
    </dsp:sp>
    <dsp:sp modelId="{F03F98B2-09A5-441B-83AE-A2A946AEFFAD}">
      <dsp:nvSpPr>
        <dsp:cNvPr id="0" name=""/>
        <dsp:cNvSpPr/>
      </dsp:nvSpPr>
      <dsp:spPr>
        <a:xfrm>
          <a:off x="2719081" y="1825185"/>
          <a:ext cx="3018449" cy="120737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700" kern="1200" dirty="0" smtClean="0"/>
            <a:t>NCA edastab EKP-le nõustumise/mitte nõustumise eelnõu</a:t>
          </a:r>
          <a:endParaRPr lang="et-EE" sz="1700" kern="1200" dirty="0"/>
        </a:p>
      </dsp:txBody>
      <dsp:txXfrm>
        <a:off x="3322771" y="1825185"/>
        <a:ext cx="1811070" cy="1207379"/>
      </dsp:txXfrm>
    </dsp:sp>
    <dsp:sp modelId="{352D58DB-0EB6-4AA6-8341-CD69D1B9E145}">
      <dsp:nvSpPr>
        <dsp:cNvPr id="0" name=""/>
        <dsp:cNvSpPr/>
      </dsp:nvSpPr>
      <dsp:spPr>
        <a:xfrm>
          <a:off x="5435686" y="1825185"/>
          <a:ext cx="3018449" cy="120737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700" kern="1200" dirty="0" smtClean="0"/>
            <a:t>EKP otsus </a:t>
          </a:r>
          <a:endParaRPr lang="et-EE" sz="1700" kern="1200" dirty="0"/>
        </a:p>
      </dsp:txBody>
      <dsp:txXfrm>
        <a:off x="6039376" y="1825185"/>
        <a:ext cx="1811070" cy="12073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t-EE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5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t-EE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t-EE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5" y="9430092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B67FA2-DCD5-4EF5-AEAA-3FD3DB2609A9}" type="slidenum">
              <a:rPr lang="et-EE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820652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8119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54000"/>
            <a:ext cx="2114550" cy="5695950"/>
          </a:xfrm>
        </p:spPr>
        <p:txBody>
          <a:bodyPr vert="eaVert"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254000"/>
            <a:ext cx="6194425" cy="5695950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54347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Pealkiri ja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1513"/>
          </a:xfrm>
        </p:spPr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58775" y="1092200"/>
            <a:ext cx="8456613" cy="4857750"/>
          </a:xfrm>
        </p:spPr>
        <p:txBody>
          <a:bodyPr/>
          <a:lstStyle/>
          <a:p>
            <a:r>
              <a:rPr lang="et-EE" smtClean="0"/>
              <a:t>Diagrammi lisamiseks klõpsake ikooni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4082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Pealkiri ja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1513"/>
          </a:xfrm>
        </p:spPr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58775" y="1092200"/>
            <a:ext cx="8456613" cy="4857750"/>
          </a:xfrm>
        </p:spPr>
        <p:txBody>
          <a:bodyPr/>
          <a:lstStyle/>
          <a:p>
            <a:r>
              <a:rPr lang="et-EE" smtClean="0"/>
              <a:t>Tabeli lisamiseks klõpsake ikooni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3996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34276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230498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092200"/>
            <a:ext cx="4151313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092200"/>
            <a:ext cx="41529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307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1410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1108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5752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109230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 smtClean="0"/>
              <a:t>Pildi lisamiseks klõpsake ikooni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311589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092200"/>
            <a:ext cx="8456613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solidFill>
            <a:srgbClr val="6A76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t-EE"/>
          </a:p>
        </p:txBody>
      </p:sp>
      <p:pic>
        <p:nvPicPr>
          <p:cNvPr id="1032" name="Picture 8" descr="esiteks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450" y="6470650"/>
            <a:ext cx="30607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10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358775" y="254000"/>
            <a:ext cx="8461375" cy="6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t-EE" smtClean="0"/>
              <a:t>Muutke tiitli laadi</a:t>
            </a:r>
          </a:p>
        </p:txBody>
      </p:sp>
      <p:pic>
        <p:nvPicPr>
          <p:cNvPr id="1036" name="Picture 12" descr="filogo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308725"/>
            <a:ext cx="503238" cy="50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333333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333333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333333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333333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333333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333333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333333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333333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333333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95000"/>
        <a:buChar char="•"/>
        <a:defRPr sz="28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69696"/>
        </a:buClr>
        <a:buSzPct val="90000"/>
        <a:buChar char="•"/>
        <a:defRPr sz="24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90000"/>
        <a:buChar char="•"/>
        <a:defRPr sz="2000">
          <a:solidFill>
            <a:srgbClr val="4D4D4D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69696"/>
        </a:buClr>
        <a:buSzPct val="90000"/>
        <a:buChar char="•"/>
        <a:defRPr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90000"/>
        <a:buChar char="•"/>
        <a:defRPr sz="16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90000"/>
        <a:buChar char="•"/>
        <a:defRPr sz="16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90000"/>
        <a:buChar char="•"/>
        <a:defRPr sz="16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90000"/>
        <a:buChar char="•"/>
        <a:defRPr sz="16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90000"/>
        <a:buChar char="•"/>
        <a:defRPr sz="1600">
          <a:solidFill>
            <a:srgbClr val="4D4D4D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661025"/>
            <a:ext cx="8636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esitek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0825" y="3357563"/>
            <a:ext cx="4614863" cy="29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967163" y="4143375"/>
            <a:ext cx="326243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t-EE" sz="2000" dirty="0" smtClean="0">
                <a:solidFill>
                  <a:schemeClr val="bg1"/>
                </a:solidFill>
              </a:rPr>
              <a:t>Raammääruse infoseminar</a:t>
            </a:r>
            <a:endParaRPr lang="et-EE" sz="2000" dirty="0">
              <a:solidFill>
                <a:schemeClr val="bg1"/>
              </a:solidFill>
            </a:endParaRPr>
          </a:p>
          <a:p>
            <a:r>
              <a:rPr lang="et-EE" sz="2000" dirty="0" smtClean="0">
                <a:solidFill>
                  <a:schemeClr val="bg1"/>
                </a:solidFill>
              </a:rPr>
              <a:t>Piret Laiverik</a:t>
            </a:r>
            <a:endParaRPr lang="et-EE" sz="2000" dirty="0">
              <a:solidFill>
                <a:schemeClr val="bg1"/>
              </a:solidFill>
            </a:endParaRPr>
          </a:p>
          <a:p>
            <a:endParaRPr lang="et-EE" sz="2000" dirty="0">
              <a:solidFill>
                <a:schemeClr val="bg1"/>
              </a:solidFill>
            </a:endParaRPr>
          </a:p>
          <a:p>
            <a:r>
              <a:rPr lang="et-EE" sz="2000" dirty="0" smtClean="0">
                <a:solidFill>
                  <a:schemeClr val="bg1"/>
                </a:solidFill>
              </a:rPr>
              <a:t>26.02.2014</a:t>
            </a:r>
            <a:endParaRPr lang="et-EE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 smtClean="0"/>
              <a:t>III osa </a:t>
            </a:r>
            <a:r>
              <a:rPr lang="et-EE" dirty="0"/>
              <a:t>- EKP järelevalvemenetlus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r>
              <a:rPr lang="et-EE" dirty="0" smtClean="0"/>
              <a:t>Osa III sisaldab mh, tõendite käsitlemist, tunnistajate ja ekspertide kasutamist, otsusest teavitamist. 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9316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710067"/>
          </a:xfrm>
        </p:spPr>
        <p:txBody>
          <a:bodyPr/>
          <a:lstStyle/>
          <a:p>
            <a:r>
              <a:rPr lang="et-EE" sz="4000" dirty="0" smtClean="0"/>
              <a:t>III osa – </a:t>
            </a:r>
            <a:r>
              <a:rPr lang="et-EE" sz="4000" i="1" dirty="0" err="1" smtClean="0"/>
              <a:t>Reporting</a:t>
            </a:r>
            <a:r>
              <a:rPr lang="et-EE" sz="4000" i="1" dirty="0" smtClean="0"/>
              <a:t> </a:t>
            </a:r>
            <a:r>
              <a:rPr lang="et-EE" sz="4000" i="1" dirty="0" err="1" smtClean="0"/>
              <a:t>of</a:t>
            </a:r>
            <a:r>
              <a:rPr lang="et-EE" sz="4000" i="1" dirty="0" smtClean="0"/>
              <a:t> </a:t>
            </a:r>
            <a:r>
              <a:rPr lang="et-EE" sz="4000" i="1" dirty="0" err="1" smtClean="0"/>
              <a:t>Breaches</a:t>
            </a:r>
            <a:endParaRPr lang="et-EE" i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Rikkumistest teatamine </a:t>
            </a:r>
          </a:p>
          <a:p>
            <a:pPr lvl="1"/>
            <a:r>
              <a:rPr lang="et-EE" dirty="0" smtClean="0"/>
              <a:t>EKP-le võib edastada teavet EL õiguse rikkumiste kohta – kaasaarvatud pädevate asutuste ja EKP enda poolt </a:t>
            </a:r>
          </a:p>
          <a:p>
            <a:pPr lvl="1"/>
            <a:r>
              <a:rPr lang="et-EE" dirty="0" smtClean="0"/>
              <a:t>Konfidentsiaalne </a:t>
            </a:r>
          </a:p>
          <a:p>
            <a:pPr lvl="1"/>
            <a:r>
              <a:rPr lang="et-EE" dirty="0"/>
              <a:t>EKP – NCA-d teevad koostööd </a:t>
            </a:r>
          </a:p>
          <a:p>
            <a:pPr lvl="1"/>
            <a:r>
              <a:rPr lang="et-EE" dirty="0" smtClean="0"/>
              <a:t>EKP hindab teateid seoses EKP määruste ja otsuste rikkumisega</a:t>
            </a:r>
          </a:p>
        </p:txBody>
      </p:sp>
    </p:spTree>
    <p:extLst>
      <p:ext uri="{BB962C8B-B14F-4D97-AF65-F5344CB8AC3E}">
        <p14:creationId xmlns:p14="http://schemas.microsoft.com/office/powerpoint/2010/main" val="3266186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710067"/>
          </a:xfrm>
        </p:spPr>
        <p:txBody>
          <a:bodyPr/>
          <a:lstStyle/>
          <a:p>
            <a:r>
              <a:rPr lang="et-EE" sz="4000" dirty="0" smtClean="0"/>
              <a:t>V osa – Ühised menetlused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t-EE" sz="3600" dirty="0" smtClean="0"/>
              <a:t>Tegevusloa andmine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3600" dirty="0" smtClean="0"/>
              <a:t>Tegevusloa kehtetuks tunnistamine 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3600" dirty="0" smtClean="0"/>
              <a:t>Olulise osaluse menetlus </a:t>
            </a:r>
          </a:p>
          <a:p>
            <a:pPr marL="0" indent="0">
              <a:buNone/>
            </a:pPr>
            <a:endParaRPr lang="et-EE" sz="3600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t-EE" sz="3600" dirty="0" smtClean="0">
                <a:sym typeface="Wingdings" pitchFamily="2" charset="2"/>
              </a:rPr>
              <a:t>  NCA on „</a:t>
            </a:r>
            <a:r>
              <a:rPr lang="et-EE" sz="3600" i="1" dirty="0" err="1" smtClean="0">
                <a:sym typeface="Wingdings" pitchFamily="2" charset="2"/>
              </a:rPr>
              <a:t>entry</a:t>
            </a:r>
            <a:r>
              <a:rPr lang="et-EE" sz="3600" i="1" dirty="0" smtClean="0">
                <a:sym typeface="Wingdings" pitchFamily="2" charset="2"/>
              </a:rPr>
              <a:t> </a:t>
            </a:r>
            <a:r>
              <a:rPr lang="et-EE" sz="3600" i="1" dirty="0" err="1" smtClean="0">
                <a:sym typeface="Wingdings" pitchFamily="2" charset="2"/>
              </a:rPr>
              <a:t>point</a:t>
            </a:r>
            <a:r>
              <a:rPr lang="et-EE" sz="3600" dirty="0" smtClean="0">
                <a:sym typeface="Wingdings" pitchFamily="2" charset="2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827403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 smtClean="0"/>
              <a:t>V osa </a:t>
            </a:r>
            <a:r>
              <a:rPr lang="et-EE" dirty="0"/>
              <a:t>– </a:t>
            </a:r>
            <a:r>
              <a:rPr lang="et-EE" dirty="0" smtClean="0"/>
              <a:t>Tegevusloa andmine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595606"/>
              </p:ext>
            </p:extLst>
          </p:nvPr>
        </p:nvGraphicFramePr>
        <p:xfrm>
          <a:off x="179512" y="332656"/>
          <a:ext cx="8496944" cy="3933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3547" y="3140968"/>
            <a:ext cx="82089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t-EE" dirty="0" smtClean="0"/>
              <a:t>NCA edastab EKP lõpliku otsuse subjektile</a:t>
            </a:r>
          </a:p>
          <a:p>
            <a:endParaRPr lang="et-E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t-EE" dirty="0" smtClean="0"/>
              <a:t>Otsus annab õiguse tegutseda krediidiasutusena vastavalt asjaomase liikmesriigi õiguse sätetele ja otsuses kajastatud tingimustele (</a:t>
            </a:r>
            <a:r>
              <a:rPr lang="et-EE" i="1" dirty="0" err="1" smtClean="0"/>
              <a:t>conditions</a:t>
            </a:r>
            <a:r>
              <a:rPr lang="et-EE" dirty="0" smtClean="0"/>
              <a:t>) ja/või piirangutele ning ei piira riigisisesest õigusest tulenevaid muid täiendavaid nõudeid muule tegevusele kui avalikkuselt hoiuste või muude tagasimakstavate vahendite kaasamine ja omavahenditest laenu andmine 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60627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1264065"/>
          </a:xfrm>
        </p:spPr>
        <p:txBody>
          <a:bodyPr/>
          <a:lstStyle/>
          <a:p>
            <a:r>
              <a:rPr lang="et-EE" dirty="0" smtClean="0"/>
              <a:t>V osa </a:t>
            </a:r>
            <a:r>
              <a:rPr lang="et-EE" dirty="0"/>
              <a:t>– </a:t>
            </a:r>
            <a:r>
              <a:rPr lang="et-EE" dirty="0" smtClean="0"/>
              <a:t>Tegevusloa kehtetuks tunnistamine 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0958742"/>
              </p:ext>
            </p:extLst>
          </p:nvPr>
        </p:nvGraphicFramePr>
        <p:xfrm>
          <a:off x="251520" y="1052736"/>
          <a:ext cx="8456613" cy="4321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4077072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t-EE" dirty="0"/>
              <a:t>EKP teavitab </a:t>
            </a:r>
            <a:r>
              <a:rPr lang="et-EE" dirty="0" smtClean="0"/>
              <a:t>krediidiasutust tegevusloa kehtetuks tunnistamise otsusest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90168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1264065"/>
          </a:xfrm>
        </p:spPr>
        <p:txBody>
          <a:bodyPr/>
          <a:lstStyle/>
          <a:p>
            <a:r>
              <a:rPr lang="et-EE" dirty="0" smtClean="0"/>
              <a:t>V osa – Olulise osaluse omandamine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630609"/>
              </p:ext>
            </p:extLst>
          </p:nvPr>
        </p:nvGraphicFramePr>
        <p:xfrm>
          <a:off x="289496" y="620688"/>
          <a:ext cx="8456613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5355" y="4077072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t-EE" dirty="0" smtClean="0"/>
              <a:t>EKP teavitab taotlejat otsusest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96920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1848840"/>
          </a:xfrm>
        </p:spPr>
        <p:txBody>
          <a:bodyPr/>
          <a:lstStyle/>
          <a:p>
            <a:r>
              <a:rPr lang="fi-FI" dirty="0"/>
              <a:t>VII osa – </a:t>
            </a:r>
            <a:r>
              <a:rPr lang="et-EE" dirty="0" smtClean="0"/>
              <a:t>Vähem oluliste üksuste järelevalve kord </a:t>
            </a:r>
            <a:r>
              <a:rPr lang="fi-FI" dirty="0"/>
              <a:t/>
            </a:r>
            <a:br>
              <a:rPr lang="fi-FI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484784"/>
            <a:ext cx="8456613" cy="4857750"/>
          </a:xfrm>
        </p:spPr>
        <p:txBody>
          <a:bodyPr/>
          <a:lstStyle/>
          <a:p>
            <a:pPr marL="0" indent="0">
              <a:buNone/>
            </a:pPr>
            <a:r>
              <a:rPr lang="et-EE" dirty="0" smtClean="0"/>
              <a:t>EKP </a:t>
            </a:r>
            <a:r>
              <a:rPr lang="fi-FI" dirty="0" err="1"/>
              <a:t>vastutab</a:t>
            </a:r>
            <a:r>
              <a:rPr lang="fi-FI" dirty="0"/>
              <a:t> </a:t>
            </a:r>
            <a:r>
              <a:rPr lang="fi-FI" dirty="0" err="1"/>
              <a:t>ühtse</a:t>
            </a:r>
            <a:r>
              <a:rPr lang="fi-FI" dirty="0"/>
              <a:t> </a:t>
            </a:r>
            <a:r>
              <a:rPr lang="fi-FI" dirty="0" err="1"/>
              <a:t>järelevalvemehhanismi</a:t>
            </a:r>
            <a:r>
              <a:rPr lang="fi-FI" dirty="0"/>
              <a:t> </a:t>
            </a:r>
            <a:r>
              <a:rPr lang="fi-FI" dirty="0" err="1"/>
              <a:t>tõhusa</a:t>
            </a:r>
            <a:r>
              <a:rPr lang="fi-FI" dirty="0"/>
              <a:t> ja </a:t>
            </a:r>
            <a:r>
              <a:rPr lang="fi-FI" dirty="0" err="1"/>
              <a:t>järjepideva</a:t>
            </a:r>
            <a:r>
              <a:rPr lang="fi-FI" dirty="0"/>
              <a:t> </a:t>
            </a:r>
            <a:r>
              <a:rPr lang="fi-FI" dirty="0" err="1"/>
              <a:t>toimimise</a:t>
            </a:r>
            <a:r>
              <a:rPr lang="fi-FI" dirty="0"/>
              <a:t> </a:t>
            </a:r>
            <a:r>
              <a:rPr lang="fi-FI" dirty="0" err="1" smtClean="0"/>
              <a:t>eest</a:t>
            </a:r>
            <a:r>
              <a:rPr lang="et-EE" dirty="0" smtClean="0"/>
              <a:t> ning seega peavad NCA-d </a:t>
            </a:r>
            <a:r>
              <a:rPr lang="et-EE" dirty="0"/>
              <a:t>raporteerima EKP-le </a:t>
            </a:r>
            <a:r>
              <a:rPr lang="et-EE" dirty="0" smtClean="0"/>
              <a:t>seoses vähemoluliste pankade järelevalvega. Teavitamine jaguneb kaheks:</a:t>
            </a:r>
          </a:p>
          <a:p>
            <a:pPr lvl="1"/>
            <a:r>
              <a:rPr lang="et-EE" sz="2800" dirty="0" smtClean="0"/>
              <a:t>Eelnev teavitamine (</a:t>
            </a:r>
            <a:r>
              <a:rPr lang="et-EE" sz="2800" i="1" dirty="0" err="1" smtClean="0"/>
              <a:t>ex</a:t>
            </a:r>
            <a:r>
              <a:rPr lang="et-EE" sz="2800" i="1" dirty="0" smtClean="0"/>
              <a:t> </a:t>
            </a:r>
            <a:r>
              <a:rPr lang="et-EE" sz="2800" i="1" dirty="0" err="1" smtClean="0"/>
              <a:t>ante</a:t>
            </a:r>
            <a:r>
              <a:rPr lang="et-EE" sz="2800" dirty="0" smtClean="0"/>
              <a:t>) </a:t>
            </a:r>
          </a:p>
          <a:p>
            <a:pPr lvl="1"/>
            <a:r>
              <a:rPr lang="et-EE" sz="2800" dirty="0" smtClean="0"/>
              <a:t>Järelaruandlus (</a:t>
            </a:r>
            <a:r>
              <a:rPr lang="et-EE" sz="2800" i="1" dirty="0" err="1" smtClean="0"/>
              <a:t>ex</a:t>
            </a:r>
            <a:r>
              <a:rPr lang="et-EE" sz="2800" i="1" dirty="0" smtClean="0"/>
              <a:t> post</a:t>
            </a:r>
            <a:r>
              <a:rPr lang="et-EE" sz="2800" dirty="0" smtClean="0"/>
              <a:t>)</a:t>
            </a:r>
          </a:p>
          <a:p>
            <a:pPr marL="457200" lvl="1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927966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 smtClean="0"/>
              <a:t>VII osa – eelnev teavitamine	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8775" y="908720"/>
            <a:ext cx="8456613" cy="5041230"/>
          </a:xfrm>
        </p:spPr>
        <p:txBody>
          <a:bodyPr/>
          <a:lstStyle/>
          <a:p>
            <a:pPr marL="0" indent="0">
              <a:buNone/>
            </a:pPr>
            <a:r>
              <a:rPr lang="et-EE" dirty="0" smtClean="0"/>
              <a:t>NCA peab EKP-d teavitama:</a:t>
            </a:r>
          </a:p>
          <a:p>
            <a:r>
              <a:rPr lang="et-EE" dirty="0" smtClean="0"/>
              <a:t>Alati – </a:t>
            </a:r>
            <a:r>
              <a:rPr lang="et-EE" sz="2400" dirty="0" smtClean="0"/>
              <a:t>krediidiasutuse</a:t>
            </a:r>
            <a:r>
              <a:rPr lang="et-EE" dirty="0" smtClean="0"/>
              <a:t> </a:t>
            </a:r>
            <a:r>
              <a:rPr lang="et-EE" sz="2400" dirty="0" smtClean="0"/>
              <a:t>(finants) seisundi kiirest ja olulisest halvenemisest </a:t>
            </a:r>
          </a:p>
          <a:p>
            <a:r>
              <a:rPr lang="et-EE" dirty="0" smtClean="0"/>
              <a:t>Enne oluliste järelevalvemenetluste alustamist</a:t>
            </a:r>
          </a:p>
          <a:p>
            <a:pPr lvl="1"/>
            <a:r>
              <a:rPr lang="et-EE" dirty="0" smtClean="0"/>
              <a:t>vastavalt EKP kriteeriumitele, milline teave millise panga kohta, kuid NCA võib omal algatusel edastada infot, mida peab oluliseks või mis võib omada negatiivset mõju SSM mainele </a:t>
            </a:r>
          </a:p>
          <a:p>
            <a:r>
              <a:rPr lang="et-EE" dirty="0" smtClean="0"/>
              <a:t>Enne olulise järelevalveotsuse tegemist (vt järelevalvemenetluse kriteeriumeid)</a:t>
            </a:r>
          </a:p>
          <a:p>
            <a:pPr marL="0" indent="0">
              <a:buNone/>
            </a:pPr>
            <a:r>
              <a:rPr lang="et-EE" dirty="0" smtClean="0"/>
              <a:t>EKP </a:t>
            </a:r>
            <a:r>
              <a:rPr lang="et-EE" dirty="0"/>
              <a:t>saab anda (mitte siduvaid) soovitusi/ teha kommentaare </a:t>
            </a:r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74041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 smtClean="0"/>
              <a:t>VII osa – NDA-de järelaruandlus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EKP võib nõuda NCA-del korrapärast aruandlust </a:t>
            </a:r>
          </a:p>
          <a:p>
            <a:pPr marL="0" indent="0">
              <a:buNone/>
            </a:pPr>
            <a:endParaRPr lang="et-EE" dirty="0" smtClean="0"/>
          </a:p>
          <a:p>
            <a:r>
              <a:rPr lang="et-EE" dirty="0" smtClean="0"/>
              <a:t>NCA esitab korra aastas EKP-le aruande järelevalve alla kuuluvate vähem oluliste üksuste kohta vastavalt üksuste gruppidele või liikidele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20220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1264065"/>
          </a:xfrm>
        </p:spPr>
        <p:txBody>
          <a:bodyPr/>
          <a:lstStyle/>
          <a:p>
            <a:r>
              <a:rPr lang="et-EE" dirty="0" smtClean="0"/>
              <a:t>VIII osa – makrotasandi usaldatavusjärelevalve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484784"/>
            <a:ext cx="8456613" cy="4857750"/>
          </a:xfrm>
        </p:spPr>
        <p:txBody>
          <a:bodyPr/>
          <a:lstStyle/>
          <a:p>
            <a:r>
              <a:rPr lang="et-EE" dirty="0" smtClean="0"/>
              <a:t>Rakendub EL õiguses sätestatud makrotasandi usaldatavusjärelevalve instrumentidele </a:t>
            </a:r>
          </a:p>
          <a:p>
            <a:r>
              <a:rPr lang="et-EE" dirty="0" smtClean="0"/>
              <a:t>Ei ole „järelevalvemenetlus“, kuid vajadusel SSMR Artikkel 22 kehtib (ehk ka Osa III raammäärusest)   </a:t>
            </a:r>
          </a:p>
          <a:p>
            <a:r>
              <a:rPr lang="et-EE" dirty="0" smtClean="0"/>
              <a:t>Koostöö vastavalt </a:t>
            </a:r>
            <a:r>
              <a:rPr lang="et-EE" smtClean="0"/>
              <a:t>Artiklile 5 </a:t>
            </a:r>
            <a:r>
              <a:rPr lang="et-EE" dirty="0" smtClean="0"/>
              <a:t>SSMR</a:t>
            </a:r>
          </a:p>
          <a:p>
            <a:pPr lvl="1"/>
            <a:r>
              <a:rPr lang="et-EE" dirty="0" smtClean="0"/>
              <a:t>NDA teavitab </a:t>
            </a:r>
            <a:r>
              <a:rPr lang="et-EE" dirty="0" err="1" smtClean="0"/>
              <a:t>EKP´d</a:t>
            </a:r>
            <a:r>
              <a:rPr lang="et-EE" dirty="0" smtClean="0"/>
              <a:t> 10 päeva ette, EKP saab arvamust avaldada 5 päeva jooksul</a:t>
            </a:r>
          </a:p>
          <a:p>
            <a:pPr lvl="1"/>
            <a:r>
              <a:rPr lang="et-EE" dirty="0" smtClean="0"/>
              <a:t>EKP saab rakendada kõrgemaid nõudeid, kuid peab teavitama </a:t>
            </a:r>
            <a:r>
              <a:rPr lang="et-EE" dirty="0" err="1" smtClean="0"/>
              <a:t>NDA´d</a:t>
            </a:r>
            <a:r>
              <a:rPr lang="et-EE" dirty="0" smtClean="0"/>
              <a:t>                                                                                                                                                            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1874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254000"/>
            <a:ext cx="8461375" cy="679290"/>
          </a:xfrm>
          <a:noFill/>
          <a:ln/>
        </p:spPr>
        <p:txBody>
          <a:bodyPr/>
          <a:lstStyle/>
          <a:p>
            <a:r>
              <a:rPr lang="et-EE" dirty="0" smtClean="0"/>
              <a:t>Raammääruse infoseminar (II) </a:t>
            </a:r>
            <a:endParaRPr lang="et-EE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Ettekande raames käsitletavad määruse osad:</a:t>
            </a:r>
            <a:endParaRPr lang="et-EE" dirty="0"/>
          </a:p>
          <a:p>
            <a:pPr lvl="1"/>
            <a:r>
              <a:rPr lang="et-EE" dirty="0" smtClean="0"/>
              <a:t>(I osa – Üldsätted)</a:t>
            </a:r>
          </a:p>
          <a:p>
            <a:pPr lvl="1"/>
            <a:r>
              <a:rPr lang="et-EE" b="1" dirty="0" smtClean="0"/>
              <a:t>III osa </a:t>
            </a:r>
            <a:r>
              <a:rPr lang="et-EE" dirty="0" smtClean="0"/>
              <a:t>– Ühtse järelevalvemehhanismi käitamise suhtes kohaldatavad üldsätted</a:t>
            </a:r>
          </a:p>
          <a:p>
            <a:pPr lvl="1"/>
            <a:r>
              <a:rPr lang="et-EE" b="1" dirty="0" smtClean="0"/>
              <a:t>V osa </a:t>
            </a:r>
            <a:r>
              <a:rPr lang="et-EE" dirty="0" smtClean="0"/>
              <a:t>– Ühised menetlused</a:t>
            </a:r>
          </a:p>
          <a:p>
            <a:pPr lvl="1"/>
            <a:r>
              <a:rPr lang="et-EE" dirty="0" smtClean="0"/>
              <a:t>VII osa – Vähem oluliste üksuste järelevalve kord </a:t>
            </a:r>
          </a:p>
          <a:p>
            <a:pPr lvl="1"/>
            <a:r>
              <a:rPr lang="et-EE" dirty="0" smtClean="0"/>
              <a:t>VIII osa – Koostöö makrotasandi usaldatavusjärelevalve teostamiseks</a:t>
            </a:r>
          </a:p>
          <a:p>
            <a:pPr lvl="1"/>
            <a:r>
              <a:rPr lang="et-EE" b="1" dirty="0" smtClean="0"/>
              <a:t>X osa </a:t>
            </a:r>
            <a:r>
              <a:rPr lang="et-EE" dirty="0" smtClean="0"/>
              <a:t>– Halduskaristused</a:t>
            </a:r>
          </a:p>
          <a:p>
            <a:pPr lvl="1"/>
            <a:r>
              <a:rPr lang="et-EE" dirty="0" smtClean="0"/>
              <a:t>XII osa – Ülemineku- ja lõppsätted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1"/>
            <a:ext cx="8461375" cy="654720"/>
          </a:xfrm>
        </p:spPr>
        <p:txBody>
          <a:bodyPr/>
          <a:lstStyle/>
          <a:p>
            <a:r>
              <a:rPr lang="et-EE" dirty="0"/>
              <a:t>X osa – Halduskaristused</a:t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 smtClean="0"/>
              <a:t>SSMR Artikkel 18 rakendamine olulistele pankadele:</a:t>
            </a:r>
          </a:p>
          <a:p>
            <a:r>
              <a:rPr lang="et-EE" b="1" dirty="0" smtClean="0"/>
              <a:t>Lõige 1</a:t>
            </a:r>
            <a:r>
              <a:rPr lang="et-EE" dirty="0" smtClean="0"/>
              <a:t> -</a:t>
            </a:r>
            <a:r>
              <a:rPr lang="et-EE" dirty="0" smtClean="0">
                <a:sym typeface="Wingdings" pitchFamily="2" charset="2"/>
              </a:rPr>
              <a:t>vahetult </a:t>
            </a:r>
            <a:r>
              <a:rPr lang="et-EE" dirty="0">
                <a:sym typeface="Wingdings" pitchFamily="2" charset="2"/>
              </a:rPr>
              <a:t>kohaldatava liidu õigusakti </a:t>
            </a:r>
            <a:r>
              <a:rPr lang="et-EE" dirty="0" smtClean="0">
                <a:sym typeface="Wingdings" pitchFamily="2" charset="2"/>
              </a:rPr>
              <a:t>nõuete rikkumine juriidilise isiku poolt  </a:t>
            </a:r>
            <a:r>
              <a:rPr lang="et-EE" b="1" dirty="0" smtClean="0">
                <a:sym typeface="Wingdings" pitchFamily="2" charset="2"/>
              </a:rPr>
              <a:t>EKP</a:t>
            </a:r>
            <a:r>
              <a:rPr lang="et-EE" dirty="0" smtClean="0">
                <a:sym typeface="Wingdings" pitchFamily="2" charset="2"/>
              </a:rPr>
              <a:t> ainupädevus, kuid ainult rahaline halduskaristus </a:t>
            </a:r>
          </a:p>
          <a:p>
            <a:r>
              <a:rPr lang="et-EE" b="1" dirty="0" smtClean="0">
                <a:sym typeface="Wingdings" pitchFamily="2" charset="2"/>
              </a:rPr>
              <a:t>Lõige 5</a:t>
            </a:r>
            <a:r>
              <a:rPr lang="et-EE" dirty="0" smtClean="0">
                <a:sym typeface="Wingdings" pitchFamily="2" charset="2"/>
              </a:rPr>
              <a:t> - Kõik muud karistused ülesannete osas, mis on </a:t>
            </a:r>
            <a:r>
              <a:rPr lang="et-EE" dirty="0" err="1" smtClean="0">
                <a:sym typeface="Wingdings" pitchFamily="2" charset="2"/>
              </a:rPr>
              <a:t>EKP´le</a:t>
            </a:r>
            <a:r>
              <a:rPr lang="et-EE" dirty="0" smtClean="0">
                <a:sym typeface="Wingdings" pitchFamily="2" charset="2"/>
              </a:rPr>
              <a:t> delegeeritud  </a:t>
            </a:r>
            <a:r>
              <a:rPr lang="et-EE" b="1" dirty="0" smtClean="0">
                <a:sym typeface="Wingdings" pitchFamily="2" charset="2"/>
              </a:rPr>
              <a:t>NCA</a:t>
            </a:r>
            <a:r>
              <a:rPr lang="et-EE" dirty="0" smtClean="0">
                <a:sym typeface="Wingdings" pitchFamily="2" charset="2"/>
              </a:rPr>
              <a:t>, kuid ainult EKP taotlusel   </a:t>
            </a:r>
          </a:p>
          <a:p>
            <a:r>
              <a:rPr lang="et-EE" b="1" dirty="0" smtClean="0">
                <a:sym typeface="Wingdings" pitchFamily="2" charset="2"/>
              </a:rPr>
              <a:t>Lõige 7</a:t>
            </a:r>
            <a:r>
              <a:rPr lang="et-EE" dirty="0" smtClean="0">
                <a:sym typeface="Wingdings" pitchFamily="2" charset="2"/>
              </a:rPr>
              <a:t> - </a:t>
            </a:r>
            <a:r>
              <a:rPr lang="fi-FI" dirty="0" smtClean="0">
                <a:sym typeface="Wingdings" pitchFamily="2" charset="2"/>
              </a:rPr>
              <a:t>EKP </a:t>
            </a:r>
            <a:r>
              <a:rPr lang="fi-FI" dirty="0" err="1">
                <a:sym typeface="Wingdings" pitchFamily="2" charset="2"/>
              </a:rPr>
              <a:t>määruste</a:t>
            </a:r>
            <a:r>
              <a:rPr lang="fi-FI" dirty="0">
                <a:sym typeface="Wingdings" pitchFamily="2" charset="2"/>
              </a:rPr>
              <a:t> </a:t>
            </a:r>
            <a:r>
              <a:rPr lang="fi-FI" dirty="0" err="1">
                <a:sym typeface="Wingdings" pitchFamily="2" charset="2"/>
              </a:rPr>
              <a:t>või</a:t>
            </a:r>
            <a:r>
              <a:rPr lang="fi-FI" dirty="0">
                <a:sym typeface="Wingdings" pitchFamily="2" charset="2"/>
              </a:rPr>
              <a:t> </a:t>
            </a:r>
            <a:r>
              <a:rPr lang="fi-FI" dirty="0" err="1">
                <a:sym typeface="Wingdings" pitchFamily="2" charset="2"/>
              </a:rPr>
              <a:t>otsuste</a:t>
            </a:r>
            <a:r>
              <a:rPr lang="fi-FI" dirty="0">
                <a:sym typeface="Wingdings" pitchFamily="2" charset="2"/>
              </a:rPr>
              <a:t> </a:t>
            </a:r>
            <a:r>
              <a:rPr lang="fi-FI" dirty="0" err="1">
                <a:sym typeface="Wingdings" pitchFamily="2" charset="2"/>
              </a:rPr>
              <a:t>rikkumise</a:t>
            </a:r>
            <a:r>
              <a:rPr lang="fi-FI" dirty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eest</a:t>
            </a:r>
            <a:r>
              <a:rPr lang="et-EE" dirty="0" smtClean="0">
                <a:sym typeface="Wingdings" pitchFamily="2" charset="2"/>
              </a:rPr>
              <a:t>  </a:t>
            </a:r>
            <a:r>
              <a:rPr lang="et-EE" b="1" dirty="0" smtClean="0">
                <a:sym typeface="Wingdings" pitchFamily="2" charset="2"/>
              </a:rPr>
              <a:t>EKP</a:t>
            </a:r>
            <a:r>
              <a:rPr lang="et-EE" dirty="0" smtClean="0">
                <a:sym typeface="Wingdings" pitchFamily="2" charset="2"/>
              </a:rPr>
              <a:t> ainupädevus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94187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61375" cy="1264065"/>
          </a:xfrm>
        </p:spPr>
        <p:txBody>
          <a:bodyPr/>
          <a:lstStyle/>
          <a:p>
            <a:r>
              <a:rPr lang="et-EE" dirty="0"/>
              <a:t>X osa – Halduskaristused</a:t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8775" y="1092200"/>
            <a:ext cx="8456613" cy="5145112"/>
          </a:xfrm>
        </p:spPr>
        <p:txBody>
          <a:bodyPr/>
          <a:lstStyle/>
          <a:p>
            <a:pPr marL="0" indent="0">
              <a:buNone/>
            </a:pPr>
            <a:r>
              <a:rPr lang="et-EE" b="1" dirty="0"/>
              <a:t>SSMR Artikkel 18 </a:t>
            </a:r>
            <a:r>
              <a:rPr lang="et-EE" b="1" dirty="0" smtClean="0"/>
              <a:t>seos vähem oluliste pankadega</a:t>
            </a:r>
            <a:r>
              <a:rPr lang="et-EE" dirty="0" smtClean="0"/>
              <a:t>:</a:t>
            </a:r>
            <a:endParaRPr lang="et-EE" dirty="0"/>
          </a:p>
          <a:p>
            <a:r>
              <a:rPr lang="et-EE" sz="2400" b="1" dirty="0" smtClean="0">
                <a:sym typeface="Wingdings" pitchFamily="2" charset="2"/>
              </a:rPr>
              <a:t>NCA – </a:t>
            </a:r>
            <a:r>
              <a:rPr lang="et-EE" sz="2400" dirty="0" smtClean="0">
                <a:sym typeface="Wingdings" pitchFamily="2" charset="2"/>
              </a:rPr>
              <a:t>ainupädev, väljaarvatud olukorras, kus </a:t>
            </a:r>
            <a:r>
              <a:rPr lang="fi-FI" sz="2400" dirty="0" smtClean="0">
                <a:sym typeface="Wingdings" pitchFamily="2" charset="2"/>
              </a:rPr>
              <a:t>EKP </a:t>
            </a:r>
            <a:r>
              <a:rPr lang="fi-FI" sz="2400" dirty="0" err="1" smtClean="0">
                <a:sym typeface="Wingdings" pitchFamily="2" charset="2"/>
              </a:rPr>
              <a:t>määrus</a:t>
            </a:r>
            <a:r>
              <a:rPr lang="et-EE" sz="2400" dirty="0" smtClean="0">
                <a:sym typeface="Wingdings" pitchFamily="2" charset="2"/>
              </a:rPr>
              <a:t>e</a:t>
            </a:r>
            <a:r>
              <a:rPr lang="fi-FI" sz="2400" dirty="0" smtClean="0">
                <a:sym typeface="Wingdings" pitchFamily="2" charset="2"/>
              </a:rPr>
              <a:t> </a:t>
            </a:r>
            <a:r>
              <a:rPr lang="fi-FI" sz="2400" dirty="0" err="1">
                <a:sym typeface="Wingdings" pitchFamily="2" charset="2"/>
              </a:rPr>
              <a:t>või</a:t>
            </a:r>
            <a:r>
              <a:rPr lang="fi-FI" sz="2400" dirty="0">
                <a:sym typeface="Wingdings" pitchFamily="2" charset="2"/>
              </a:rPr>
              <a:t> </a:t>
            </a:r>
            <a:r>
              <a:rPr lang="fi-FI" sz="2400" dirty="0" err="1" smtClean="0">
                <a:sym typeface="Wingdings" pitchFamily="2" charset="2"/>
              </a:rPr>
              <a:t>otsus</a:t>
            </a:r>
            <a:r>
              <a:rPr lang="et-EE" sz="2400" dirty="0" smtClean="0">
                <a:sym typeface="Wingdings" pitchFamily="2" charset="2"/>
              </a:rPr>
              <a:t>ega on vähem olulistele üksustele kehtestatud EKP ees kohustusi (Art. 18(7) SSMR).</a:t>
            </a:r>
          </a:p>
          <a:p>
            <a:pPr marL="0" indent="0">
              <a:buNone/>
            </a:pPr>
            <a:endParaRPr lang="et-EE" sz="2400" dirty="0" smtClean="0">
              <a:sym typeface="Wingdings" pitchFamily="2" charset="2"/>
            </a:endParaRPr>
          </a:p>
          <a:p>
            <a:r>
              <a:rPr lang="et-EE" sz="2400" dirty="0" smtClean="0">
                <a:sym typeface="Wingdings" pitchFamily="2" charset="2"/>
              </a:rPr>
              <a:t>Viimasel juhul Raammäärus koos </a:t>
            </a:r>
            <a:r>
              <a:rPr lang="fi-FI" sz="2400" dirty="0" err="1" smtClean="0">
                <a:sym typeface="Wingdings" pitchFamily="2" charset="2"/>
              </a:rPr>
              <a:t>määrusega</a:t>
            </a:r>
            <a:r>
              <a:rPr lang="fi-FI" sz="2400" dirty="0" smtClean="0">
                <a:sym typeface="Wingdings" pitchFamily="2" charset="2"/>
              </a:rPr>
              <a:t> </a:t>
            </a:r>
            <a:r>
              <a:rPr lang="fi-FI" sz="2400" dirty="0">
                <a:sym typeface="Wingdings" pitchFamily="2" charset="2"/>
              </a:rPr>
              <a:t>(EÜ) </a:t>
            </a:r>
            <a:r>
              <a:rPr lang="fi-FI" sz="2400" dirty="0" err="1">
                <a:sym typeface="Wingdings" pitchFamily="2" charset="2"/>
              </a:rPr>
              <a:t>nr</a:t>
            </a:r>
            <a:r>
              <a:rPr lang="fi-FI" sz="2400" dirty="0">
                <a:sym typeface="Wingdings" pitchFamily="2" charset="2"/>
              </a:rPr>
              <a:t> </a:t>
            </a:r>
            <a:r>
              <a:rPr lang="fi-FI" sz="2400" dirty="0" smtClean="0">
                <a:sym typeface="Wingdings" pitchFamily="2" charset="2"/>
              </a:rPr>
              <a:t>2532/98</a:t>
            </a:r>
            <a:r>
              <a:rPr lang="et-EE" sz="2400" dirty="0" smtClean="0">
                <a:sym typeface="Wingdings" pitchFamily="2" charset="2"/>
              </a:rPr>
              <a:t> rakendub vähemolulistele pankadele</a:t>
            </a:r>
          </a:p>
          <a:p>
            <a:pPr marL="0" indent="0">
              <a:buNone/>
            </a:pPr>
            <a:endParaRPr lang="et-EE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t-EE" sz="2400" dirty="0" smtClean="0">
                <a:sym typeface="Wingdings" pitchFamily="2" charset="2"/>
              </a:rPr>
              <a:t>NCA teavitab </a:t>
            </a:r>
            <a:r>
              <a:rPr lang="et-EE" sz="2400" dirty="0" err="1" smtClean="0">
                <a:sym typeface="Wingdings" pitchFamily="2" charset="2"/>
              </a:rPr>
              <a:t>EKP´d</a:t>
            </a:r>
            <a:r>
              <a:rPr lang="et-EE" sz="2400" dirty="0" smtClean="0">
                <a:sym typeface="Wingdings" pitchFamily="2" charset="2"/>
              </a:rPr>
              <a:t> kõikidest määratud halduskaristustest. </a:t>
            </a:r>
            <a:endParaRPr lang="et-EE" sz="24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352575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/>
              <a:t>X osa – </a:t>
            </a:r>
            <a:r>
              <a:rPr lang="et-EE" dirty="0" smtClean="0"/>
              <a:t>Halduskaristused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/>
              <a:t>Menetluskord:</a:t>
            </a:r>
          </a:p>
          <a:p>
            <a:pPr lvl="1"/>
            <a:r>
              <a:rPr lang="et-EE" dirty="0" smtClean="0"/>
              <a:t>Artikkel 18 (1) SSMR karistused </a:t>
            </a:r>
            <a:r>
              <a:rPr lang="et-EE" dirty="0" smtClean="0">
                <a:sym typeface="Wingdings" pitchFamily="2" charset="2"/>
              </a:rPr>
              <a:t></a:t>
            </a:r>
            <a:r>
              <a:rPr lang="et-EE" dirty="0" smtClean="0"/>
              <a:t> menetlusele rakendub ainult raammäärus </a:t>
            </a:r>
          </a:p>
          <a:p>
            <a:pPr lvl="1"/>
            <a:r>
              <a:rPr lang="et-EE" dirty="0" smtClean="0"/>
              <a:t>Artikkel 18 (7) SSMR kohaselt määratavad trahvid ja perioodilised karistusmaksed </a:t>
            </a:r>
            <a:r>
              <a:rPr lang="et-EE" dirty="0" smtClean="0">
                <a:sym typeface="Wingdings" pitchFamily="2" charset="2"/>
              </a:rPr>
              <a:t> kehtib raammäärus kui ei ole viidatud Nõukogu </a:t>
            </a:r>
            <a:r>
              <a:rPr lang="et-EE" dirty="0">
                <a:sym typeface="Wingdings" pitchFamily="2" charset="2"/>
              </a:rPr>
              <a:t>määrusele nr 2532/98 </a:t>
            </a:r>
            <a:endParaRPr lang="et-EE" dirty="0" smtClean="0">
              <a:sym typeface="Wingdings" pitchFamily="2" charset="2"/>
            </a:endParaRPr>
          </a:p>
          <a:p>
            <a:pPr marL="0" indent="0">
              <a:buNone/>
            </a:pPr>
            <a:endParaRPr lang="et-EE" dirty="0">
              <a:sym typeface="Wingdings" pitchFamily="2" charset="2"/>
            </a:endParaRPr>
          </a:p>
          <a:p>
            <a:pPr marL="0" indent="0">
              <a:buNone/>
            </a:pPr>
            <a:r>
              <a:rPr lang="et-EE" dirty="0" smtClean="0">
                <a:sym typeface="Wingdings" pitchFamily="2" charset="2"/>
              </a:rPr>
              <a:t>Kui EKP leiab, et on alust kahtlustada, et Art. 18(1) või asjakohane Art. 18(7) rikkumine on aset leidnud, </a:t>
            </a:r>
            <a:r>
              <a:rPr lang="et-EE" b="1" dirty="0" smtClean="0">
                <a:sym typeface="Wingdings" pitchFamily="2" charset="2"/>
              </a:rPr>
              <a:t>annab</a:t>
            </a:r>
            <a:r>
              <a:rPr lang="et-EE" dirty="0" smtClean="0">
                <a:sym typeface="Wingdings" pitchFamily="2" charset="2"/>
              </a:rPr>
              <a:t> („</a:t>
            </a:r>
            <a:r>
              <a:rPr lang="et-EE" i="1" dirty="0" err="1" smtClean="0">
                <a:sym typeface="Wingdings" pitchFamily="2" charset="2"/>
              </a:rPr>
              <a:t>shall</a:t>
            </a:r>
            <a:r>
              <a:rPr lang="et-EE" dirty="0" smtClean="0">
                <a:sym typeface="Wingdings" pitchFamily="2" charset="2"/>
              </a:rPr>
              <a:t>“) EKP juhtumi üle sõltumatule sisemisele uurimisüksusele</a:t>
            </a:r>
          </a:p>
        </p:txBody>
      </p:sp>
    </p:spTree>
    <p:extLst>
      <p:ext uri="{BB962C8B-B14F-4D97-AF65-F5344CB8AC3E}">
        <p14:creationId xmlns:p14="http://schemas.microsoft.com/office/powerpoint/2010/main" val="600494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/>
              <a:t>X osa – Halduskaristused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8775" y="1092200"/>
            <a:ext cx="8456613" cy="5073104"/>
          </a:xfrm>
        </p:spPr>
        <p:txBody>
          <a:bodyPr/>
          <a:lstStyle/>
          <a:p>
            <a:r>
              <a:rPr lang="et-EE" b="1" dirty="0" smtClean="0"/>
              <a:t>Õigus olla ära kuulatud </a:t>
            </a:r>
            <a:r>
              <a:rPr lang="et-EE" dirty="0" smtClean="0"/>
              <a:t>enne uurimisüksuse eelnõu ettepaneku lõplikku koostamist</a:t>
            </a:r>
          </a:p>
          <a:p>
            <a:r>
              <a:rPr lang="et-EE" b="1" dirty="0" smtClean="0"/>
              <a:t>Õigus tutvuda uurimisüksuse toimikuga </a:t>
            </a:r>
            <a:r>
              <a:rPr lang="et-EE" dirty="0" smtClean="0"/>
              <a:t>vastavalt Osas III sätestatud korrale </a:t>
            </a:r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Kui uurimisüksus leiab, et rahaline halduskaristus tuleks määrata, edastab ta otsuse eelnõu ja uurimistoimiku järelevalvenõukogule. Järelevalvenõukogu saab otsuse eelnõu täielikult või osaliselt heaks kiita, otsust muuta või juhtumi menetlemine lõpetada. 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072422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/>
              <a:t>X osa – Halduskaristused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 smtClean="0"/>
              <a:t>Perioodilised karistusmaksed</a:t>
            </a:r>
          </a:p>
          <a:p>
            <a:r>
              <a:rPr lang="et-EE" dirty="0" smtClean="0"/>
              <a:t>EKP määruse või otsuse jätkuva rikkumise korral</a:t>
            </a:r>
          </a:p>
          <a:p>
            <a:r>
              <a:rPr lang="et-EE" dirty="0" smtClean="0"/>
              <a:t>Kehtib SSMR Art. 22 ja raammääruse Osa III jaotis 2 (ehk järelevalvemenetluse kord)</a:t>
            </a:r>
          </a:p>
          <a:p>
            <a:r>
              <a:rPr lang="et-EE" dirty="0" smtClean="0"/>
              <a:t>Karistusmakseid arvestatakse rikkumise iga päeva kohta alates karistusmakse määramise otsuses sätestatud kuupäevast </a:t>
            </a:r>
          </a:p>
          <a:p>
            <a:r>
              <a:rPr lang="et-EE" dirty="0" smtClean="0"/>
              <a:t>Karistusmaksete ülempiir ja päevamäär on määratletud määruses (EÜ) nr. 2532/98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65173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/>
              <a:t>X osa – Halduskaristused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 smtClean="0"/>
              <a:t>Halduskaristuse määramise aegumistähtaeg</a:t>
            </a:r>
          </a:p>
          <a:p>
            <a:r>
              <a:rPr lang="et-EE" dirty="0" smtClean="0"/>
              <a:t>5 aastat alates rikkumise kuupäevast või rikkumise lõppemisest </a:t>
            </a:r>
          </a:p>
          <a:p>
            <a:r>
              <a:rPr lang="et-EE" dirty="0" smtClean="0"/>
              <a:t>Uurimismenetlus peatab aegumistähtaja ja selle arvestamine algab algusest, kuid mitte kauem kui 10 aastat</a:t>
            </a:r>
          </a:p>
          <a:p>
            <a:r>
              <a:rPr lang="et-EE" dirty="0" smtClean="0"/>
              <a:t>10 aastat pikendatakse ajavahemiku võrra, mille jooksul on aegumistähtaeg peatatud seoses käimasoleva kriminaalmenetlusega 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835883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/>
              <a:t>X osa – Halduskaristused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 smtClean="0"/>
              <a:t>Halduskaristuse jõustamise aegumistähtajad </a:t>
            </a:r>
          </a:p>
          <a:p>
            <a:r>
              <a:rPr lang="et-EE" dirty="0" smtClean="0"/>
              <a:t>5 aastat, kuid makse või maksetingimuste jõustamine peatab aegumistähtaja kulgemise ja arvestamine algab algusest </a:t>
            </a:r>
          </a:p>
          <a:p>
            <a:r>
              <a:rPr lang="et-EE" dirty="0" smtClean="0"/>
              <a:t>Peatub ka kui on antud aega maksmiseks või on peatatud vastavalt EKP nõukogu või Euroopa Kohtu otsusele </a:t>
            </a:r>
          </a:p>
          <a:p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561235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/>
              <a:t>X osa – Halduskaristused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 smtClean="0"/>
              <a:t>Avalikustamine</a:t>
            </a:r>
          </a:p>
          <a:p>
            <a:r>
              <a:rPr lang="et-EE" dirty="0" smtClean="0"/>
              <a:t>EKP avaldab oma veebilehel halduskaristuse, teabe rikkumise liigi ja olemuse kohta. </a:t>
            </a:r>
            <a:endParaRPr lang="et-EE" dirty="0"/>
          </a:p>
          <a:p>
            <a:r>
              <a:rPr lang="et-EE" dirty="0" smtClean="0"/>
              <a:t>EKP avalikustab ka rikkuja identiteedi kui see ei ohusta finantsturgude stabiilsust, käimasolevat kriminaaluurimist või põhjustaks üksusele ebaproportsionaalset kahju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501280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fi-FI" dirty="0"/>
              <a:t>XII osa – </a:t>
            </a:r>
            <a:r>
              <a:rPr lang="fi-FI" dirty="0" err="1"/>
              <a:t>Ülemineku-</a:t>
            </a:r>
            <a:r>
              <a:rPr lang="fi-FI" dirty="0"/>
              <a:t> ja </a:t>
            </a:r>
            <a:r>
              <a:rPr lang="fi-FI" dirty="0" err="1" smtClean="0"/>
              <a:t>lõppsätted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 smtClean="0"/>
              <a:t>Pooleliolevad menetlused</a:t>
            </a:r>
            <a:r>
              <a:rPr lang="et-EE" dirty="0" smtClean="0"/>
              <a:t> </a:t>
            </a:r>
          </a:p>
          <a:p>
            <a:pPr lvl="1"/>
            <a:r>
              <a:rPr lang="et-EE" dirty="0" err="1" smtClean="0"/>
              <a:t>NCA´l</a:t>
            </a:r>
            <a:r>
              <a:rPr lang="et-EE" dirty="0" smtClean="0"/>
              <a:t> on pädevus järelevalvemenetlus lõpetada kui EKP ei otsusta teisiti </a:t>
            </a:r>
          </a:p>
          <a:p>
            <a:pPr lvl="1"/>
            <a:endParaRPr lang="et-EE" dirty="0"/>
          </a:p>
          <a:p>
            <a:pPr marL="0" indent="0">
              <a:buNone/>
            </a:pPr>
            <a:r>
              <a:rPr lang="et-EE" b="1" dirty="0" smtClean="0"/>
              <a:t>Koostöökokkulepped</a:t>
            </a:r>
          </a:p>
          <a:p>
            <a:pPr lvl="1"/>
            <a:r>
              <a:rPr lang="et-EE" dirty="0" smtClean="0"/>
              <a:t>Jäävad kehtima </a:t>
            </a:r>
          </a:p>
          <a:p>
            <a:pPr lvl="1"/>
            <a:r>
              <a:rPr lang="et-EE" dirty="0" smtClean="0"/>
              <a:t>EKP võib otsustada nendega liituda või sõlmida uued koostöökokkulepped 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6999025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pPr algn="ctr"/>
            <a:r>
              <a:rPr lang="et-EE" dirty="0" smtClean="0"/>
              <a:t>Küsimused 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sz="3600" b="1" dirty="0" smtClean="0"/>
              <a:t>Küsimusi seoses käesoleva ettekandega?</a:t>
            </a:r>
          </a:p>
          <a:p>
            <a:pPr marL="0" indent="0">
              <a:buNone/>
            </a:pPr>
            <a:endParaRPr lang="et-EE" sz="3600" b="1" dirty="0" smtClean="0"/>
          </a:p>
          <a:p>
            <a:pPr marL="0" indent="0">
              <a:buNone/>
            </a:pPr>
            <a:r>
              <a:rPr lang="et-EE" sz="3600" b="1" dirty="0" smtClean="0"/>
              <a:t>Üldised küsimused raamäärusele? </a:t>
            </a:r>
            <a:endParaRPr lang="et-EE" sz="3600" b="1" dirty="0"/>
          </a:p>
        </p:txBody>
      </p:sp>
    </p:spTree>
    <p:extLst>
      <p:ext uri="{BB962C8B-B14F-4D97-AF65-F5344CB8AC3E}">
        <p14:creationId xmlns:p14="http://schemas.microsoft.com/office/powerpoint/2010/main" val="2279821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48512"/>
          </a:xfrm>
        </p:spPr>
        <p:txBody>
          <a:bodyPr/>
          <a:lstStyle/>
          <a:p>
            <a:r>
              <a:rPr lang="et-EE" sz="3600" dirty="0"/>
              <a:t>I osa – </a:t>
            </a:r>
            <a:r>
              <a:rPr lang="et-EE" sz="3600" dirty="0" smtClean="0"/>
              <a:t>Üldsätted</a:t>
            </a:r>
            <a:endParaRPr lang="et-EE" sz="36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i="1" dirty="0" smtClean="0"/>
              <a:t>Reguleerimisese, eesmärk ja mõisted</a:t>
            </a:r>
          </a:p>
          <a:p>
            <a:pPr lvl="1"/>
            <a:r>
              <a:rPr lang="et-EE" dirty="0" smtClean="0"/>
              <a:t>Nõukogu määruse (</a:t>
            </a:r>
            <a:r>
              <a:rPr lang="et-EE" dirty="0"/>
              <a:t>EL) nr </a:t>
            </a:r>
            <a:r>
              <a:rPr lang="et-EE" dirty="0" smtClean="0"/>
              <a:t>1024/2013 (edaspidi „</a:t>
            </a:r>
            <a:r>
              <a:rPr lang="et-EE" dirty="0" smtClean="0"/>
              <a:t>SSMR“) </a:t>
            </a:r>
            <a:r>
              <a:rPr lang="et-EE" dirty="0" smtClean="0"/>
              <a:t>Artikkel 6 lõige 7 delegeeris EKP-le kohustuse</a:t>
            </a:r>
            <a:r>
              <a:rPr lang="et-EE" dirty="0"/>
              <a:t>, koostöös kohalike järelevalvetega (edaspidi „</a:t>
            </a:r>
            <a:r>
              <a:rPr lang="et-EE" dirty="0" err="1"/>
              <a:t>NCA“-d</a:t>
            </a:r>
            <a:r>
              <a:rPr lang="et-EE" dirty="0"/>
              <a:t>), </a:t>
            </a:r>
            <a:r>
              <a:rPr lang="et-EE" dirty="0" smtClean="0"/>
              <a:t> võtta vastu raamistik, mis reguleeriks koostööd järelevalvemehhanismi raames. </a:t>
            </a:r>
          </a:p>
          <a:p>
            <a:pPr lvl="1"/>
            <a:r>
              <a:rPr lang="et-EE" dirty="0" smtClean="0"/>
              <a:t>Raammäärus ei mõjuta FI kohustusi, mida ei ole delegeeritud EKP-le SSM määruse alusel                                                                                   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747384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1916832"/>
            <a:ext cx="5400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 err="1"/>
              <a:t>Tänan</a:t>
            </a:r>
            <a:r>
              <a:rPr lang="fi-FI" sz="4800" dirty="0"/>
              <a:t> </a:t>
            </a:r>
            <a:r>
              <a:rPr lang="fi-FI" sz="4800" dirty="0" err="1"/>
              <a:t>kuulamast</a:t>
            </a:r>
            <a:r>
              <a:rPr lang="fi-FI" sz="4800" dirty="0"/>
              <a:t>!</a:t>
            </a:r>
          </a:p>
          <a:p>
            <a:endParaRPr lang="et-EE" sz="4800" dirty="0" smtClean="0"/>
          </a:p>
          <a:p>
            <a:endParaRPr lang="et-EE" sz="4800" dirty="0"/>
          </a:p>
          <a:p>
            <a:r>
              <a:rPr lang="fi-FI" sz="3600" dirty="0" smtClean="0"/>
              <a:t>Piret </a:t>
            </a:r>
            <a:r>
              <a:rPr lang="fi-FI" sz="3600" dirty="0"/>
              <a:t>Laiverik, </a:t>
            </a:r>
            <a:r>
              <a:rPr lang="fi-FI" sz="3600" dirty="0" err="1"/>
              <a:t>piret.laiverik@fi.ee</a:t>
            </a:r>
            <a:r>
              <a:rPr lang="fi-FI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5858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1694952"/>
          </a:xfrm>
        </p:spPr>
        <p:txBody>
          <a:bodyPr/>
          <a:lstStyle/>
          <a:p>
            <a:r>
              <a:rPr lang="et-EE" sz="3200" dirty="0"/>
              <a:t>III osa – Ühtse järelevalvemehhanismi käitamise suhtes kohaldatavad üldsätted</a:t>
            </a:r>
            <a:r>
              <a:rPr lang="et-EE" sz="3600" dirty="0"/>
              <a:t/>
            </a:r>
            <a:br>
              <a:rPr lang="et-EE" sz="3600" dirty="0"/>
            </a:br>
            <a:endParaRPr lang="et-EE" sz="36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8775" y="1412776"/>
            <a:ext cx="8456613" cy="4537174"/>
          </a:xfrm>
        </p:spPr>
        <p:txBody>
          <a:bodyPr/>
          <a:lstStyle/>
          <a:p>
            <a:endParaRPr lang="et-EE" dirty="0" smtClean="0"/>
          </a:p>
          <a:p>
            <a:pPr marL="514350" indent="-514350">
              <a:buFont typeface="+mj-lt"/>
              <a:buAutoNum type="arabicPeriod"/>
            </a:pPr>
            <a:r>
              <a:rPr lang="et-EE" dirty="0" smtClean="0"/>
              <a:t>Üldised eeskirjad EKP ja NCA koostöö toimimiseks</a:t>
            </a:r>
          </a:p>
          <a:p>
            <a:pPr lvl="1"/>
            <a:r>
              <a:rPr lang="et-EE" dirty="0" smtClean="0"/>
              <a:t>Heauskne koostöö ja kohustus vahetada infot</a:t>
            </a:r>
          </a:p>
          <a:p>
            <a:pPr lvl="1"/>
            <a:r>
              <a:rPr lang="et-EE" dirty="0" smtClean="0"/>
              <a:t>Koostöö keeleks on üldiselt inglise keel </a:t>
            </a:r>
          </a:p>
          <a:p>
            <a:pPr marL="457200" lvl="1" indent="0">
              <a:buNone/>
            </a:pPr>
            <a:endParaRPr lang="et-EE" dirty="0" smtClean="0"/>
          </a:p>
          <a:p>
            <a:pPr marL="514350" indent="-514350">
              <a:buFont typeface="+mj-lt"/>
              <a:buAutoNum type="arabicPeriod"/>
            </a:pPr>
            <a:r>
              <a:rPr lang="et-EE" dirty="0" smtClean="0"/>
              <a:t>EKP järelevalvemenetlustele kohaldatavad sätted </a:t>
            </a:r>
          </a:p>
          <a:p>
            <a:pPr lvl="1"/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73958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79290"/>
          </a:xfrm>
        </p:spPr>
        <p:txBody>
          <a:bodyPr/>
          <a:lstStyle/>
          <a:p>
            <a:r>
              <a:rPr lang="et-EE" dirty="0" smtClean="0"/>
              <a:t>III </a:t>
            </a:r>
            <a:r>
              <a:rPr lang="et-EE" sz="3600" dirty="0"/>
              <a:t>o</a:t>
            </a:r>
            <a:r>
              <a:rPr lang="et-EE" sz="3600" dirty="0" smtClean="0"/>
              <a:t>sa </a:t>
            </a:r>
            <a:r>
              <a:rPr lang="et-EE" sz="3600" dirty="0"/>
              <a:t>- EKP </a:t>
            </a:r>
            <a:r>
              <a:rPr lang="et-EE" sz="3600" dirty="0" smtClean="0"/>
              <a:t>järelevalvemenetlus</a:t>
            </a:r>
            <a:endParaRPr lang="et-EE" sz="28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 smtClean="0"/>
              <a:t>Asjaajamise keel </a:t>
            </a:r>
            <a:r>
              <a:rPr lang="et-EE" b="1" dirty="0" smtClean="0"/>
              <a:t>EKP ja järelevalve alla kuuluvate isikute vahel: </a:t>
            </a:r>
          </a:p>
          <a:p>
            <a:r>
              <a:rPr lang="et-EE" dirty="0" smtClean="0"/>
              <a:t>Nõukogu määrus nr. 1 kehtib </a:t>
            </a:r>
          </a:p>
          <a:p>
            <a:pPr lvl="1"/>
            <a:r>
              <a:rPr lang="et-EE" dirty="0" smtClean="0"/>
              <a:t>EKP-le saadetav dokument võib olla mis tahes liidu ametlikus keeles. EKP peab samas keeles vastama.  </a:t>
            </a:r>
          </a:p>
          <a:p>
            <a:pPr lvl="1"/>
            <a:r>
              <a:rPr lang="et-EE" dirty="0" smtClean="0"/>
              <a:t>Kirjalikus suhtluses võib kokku leppida inglise keele kasutamises</a:t>
            </a:r>
          </a:p>
          <a:p>
            <a:pPr marL="457200" lvl="1" indent="0">
              <a:buNone/>
            </a:pPr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821228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710067"/>
          </a:xfrm>
        </p:spPr>
        <p:txBody>
          <a:bodyPr/>
          <a:lstStyle/>
          <a:p>
            <a:r>
              <a:rPr lang="et-EE" sz="4000" dirty="0" smtClean="0"/>
              <a:t>III osa </a:t>
            </a:r>
            <a:r>
              <a:rPr lang="et-EE" sz="4000" dirty="0"/>
              <a:t>- EKP järelevalvemenetlus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" indent="0">
              <a:buNone/>
            </a:pPr>
            <a:r>
              <a:rPr lang="et-EE" dirty="0"/>
              <a:t>EKP võib algatada menetluse omaalgatuslikult või osapoole taotlusel  </a:t>
            </a:r>
            <a:endParaRPr lang="et-EE" dirty="0" smtClean="0"/>
          </a:p>
          <a:p>
            <a:pPr marL="57150" indent="0">
              <a:buNone/>
            </a:pPr>
            <a:endParaRPr lang="et-EE" dirty="0"/>
          </a:p>
          <a:p>
            <a:pPr marL="57150" indent="0">
              <a:buNone/>
            </a:pPr>
            <a:r>
              <a:rPr lang="et-EE" b="1" dirty="0" smtClean="0"/>
              <a:t>Järelevalvemenetluse osapooled:</a:t>
            </a:r>
            <a:endParaRPr lang="et-EE" b="1" dirty="0"/>
          </a:p>
          <a:p>
            <a:pPr marL="514350" indent="-457200"/>
            <a:r>
              <a:rPr lang="et-EE" dirty="0"/>
              <a:t>Taotlejad</a:t>
            </a:r>
          </a:p>
          <a:p>
            <a:pPr marL="514350" indent="-457200"/>
            <a:r>
              <a:rPr lang="et-EE" dirty="0"/>
              <a:t>Otsuse adressaadid </a:t>
            </a:r>
            <a:endParaRPr lang="et-EE" dirty="0" smtClean="0"/>
          </a:p>
          <a:p>
            <a:pPr marL="57150" indent="0">
              <a:buNone/>
            </a:pPr>
            <a:r>
              <a:rPr lang="et-EE" dirty="0" smtClean="0"/>
              <a:t>Osapooltel on kohustus teha EKP-ga koostööd/abistada järelevalvemenetluses</a:t>
            </a:r>
          </a:p>
          <a:p>
            <a:pPr marL="57150" indent="0">
              <a:buNone/>
            </a:pPr>
            <a:endParaRPr lang="et-EE" dirty="0" smtClean="0"/>
          </a:p>
          <a:p>
            <a:pPr marL="57150" indent="0">
              <a:buNone/>
            </a:pPr>
            <a:endParaRPr lang="et-EE" dirty="0" smtClean="0"/>
          </a:p>
          <a:p>
            <a:pPr marL="57150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75377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648512"/>
          </a:xfrm>
        </p:spPr>
        <p:txBody>
          <a:bodyPr/>
          <a:lstStyle/>
          <a:p>
            <a:r>
              <a:rPr lang="et-EE" sz="3600" dirty="0" smtClean="0"/>
              <a:t>III osa - </a:t>
            </a:r>
            <a:r>
              <a:rPr lang="et-EE" sz="3600" dirty="0"/>
              <a:t>EKP järelevalvemenetlus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sz="3200" dirty="0"/>
              <a:t>Otsus peab olema põhistatud </a:t>
            </a:r>
            <a:r>
              <a:rPr lang="et-EE" sz="3200" dirty="0" smtClean="0"/>
              <a:t>ja järgima nõuetekohast menetlust </a:t>
            </a:r>
            <a:r>
              <a:rPr lang="et-EE" sz="3200" i="1" dirty="0" smtClean="0"/>
              <a:t>(</a:t>
            </a:r>
            <a:r>
              <a:rPr lang="et-EE" sz="3200" i="1" dirty="0" err="1" smtClean="0"/>
              <a:t>due</a:t>
            </a:r>
            <a:r>
              <a:rPr lang="et-EE" sz="3200" i="1" dirty="0" smtClean="0"/>
              <a:t> </a:t>
            </a:r>
            <a:r>
              <a:rPr lang="et-EE" sz="3200" i="1" dirty="0" err="1" smtClean="0"/>
              <a:t>process</a:t>
            </a:r>
            <a:r>
              <a:rPr lang="et-EE" sz="3200" i="1" dirty="0" smtClean="0"/>
              <a:t>)</a:t>
            </a:r>
          </a:p>
          <a:p>
            <a:pPr marL="0" indent="0">
              <a:buNone/>
            </a:pPr>
            <a:endParaRPr lang="et-EE" sz="3200" i="1" dirty="0"/>
          </a:p>
          <a:p>
            <a:pPr marL="0" indent="0">
              <a:buNone/>
            </a:pPr>
            <a:r>
              <a:rPr lang="et-EE" sz="3200" i="1" dirty="0" smtClean="0"/>
              <a:t>„</a:t>
            </a:r>
            <a:r>
              <a:rPr lang="et-EE" sz="3200" i="1" dirty="0" err="1" smtClean="0"/>
              <a:t>Due</a:t>
            </a:r>
            <a:r>
              <a:rPr lang="et-EE" sz="3200" i="1" dirty="0" smtClean="0"/>
              <a:t> </a:t>
            </a:r>
            <a:r>
              <a:rPr lang="et-EE" sz="3200" i="1" dirty="0" err="1" smtClean="0"/>
              <a:t>process“(Art</a:t>
            </a:r>
            <a:r>
              <a:rPr lang="et-EE" sz="3200" i="1" dirty="0" smtClean="0"/>
              <a:t>. 22 SSMR): </a:t>
            </a:r>
          </a:p>
          <a:p>
            <a:pPr lvl="1"/>
            <a:r>
              <a:rPr lang="et-EE" sz="3200" dirty="0"/>
              <a:t>õigus </a:t>
            </a:r>
            <a:r>
              <a:rPr lang="et-EE" sz="3200" dirty="0" smtClean="0"/>
              <a:t>kaitsele („</a:t>
            </a:r>
            <a:r>
              <a:rPr lang="et-EE" sz="3200" i="1" dirty="0" err="1" smtClean="0"/>
              <a:t>rights</a:t>
            </a:r>
            <a:r>
              <a:rPr lang="et-EE" sz="3200" i="1" dirty="0" smtClean="0"/>
              <a:t> </a:t>
            </a:r>
            <a:r>
              <a:rPr lang="et-EE" sz="3200" i="1" dirty="0" err="1" smtClean="0"/>
              <a:t>of</a:t>
            </a:r>
            <a:r>
              <a:rPr lang="et-EE" sz="3200" i="1" dirty="0" smtClean="0"/>
              <a:t> </a:t>
            </a:r>
            <a:r>
              <a:rPr lang="et-EE" sz="3200" i="1" dirty="0" err="1" smtClean="0"/>
              <a:t>defence</a:t>
            </a:r>
            <a:r>
              <a:rPr lang="et-EE" sz="3200" i="1" dirty="0" smtClean="0"/>
              <a:t>“</a:t>
            </a:r>
            <a:r>
              <a:rPr lang="et-EE" sz="3200" dirty="0" smtClean="0"/>
              <a:t>)</a:t>
            </a:r>
            <a:endParaRPr lang="et-EE" sz="3200" dirty="0"/>
          </a:p>
          <a:p>
            <a:pPr lvl="1"/>
            <a:r>
              <a:rPr lang="et-EE" sz="3200" dirty="0" smtClean="0"/>
              <a:t>õigus olla ära kuulatud </a:t>
            </a:r>
          </a:p>
          <a:p>
            <a:pPr lvl="1"/>
            <a:r>
              <a:rPr lang="fi-FI" sz="3200" dirty="0" err="1"/>
              <a:t>õigus</a:t>
            </a:r>
            <a:r>
              <a:rPr lang="fi-FI" sz="3200" dirty="0"/>
              <a:t> saada </a:t>
            </a:r>
            <a:r>
              <a:rPr lang="fi-FI" sz="3200" dirty="0" err="1"/>
              <a:t>juurdepääs</a:t>
            </a:r>
            <a:r>
              <a:rPr lang="fi-FI" sz="3200" dirty="0"/>
              <a:t> EKP </a:t>
            </a:r>
            <a:r>
              <a:rPr lang="fi-FI" sz="3200" dirty="0" err="1" smtClean="0"/>
              <a:t>toimikule</a:t>
            </a:r>
            <a:endParaRPr lang="et-EE" sz="3200" dirty="0" smtClean="0"/>
          </a:p>
          <a:p>
            <a:pPr marL="457200" lvl="1" indent="0">
              <a:buNone/>
            </a:pPr>
            <a:endParaRPr lang="et-EE" sz="3200" dirty="0"/>
          </a:p>
          <a:p>
            <a:pPr lvl="1"/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2740680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710067"/>
          </a:xfrm>
        </p:spPr>
        <p:txBody>
          <a:bodyPr/>
          <a:lstStyle/>
          <a:p>
            <a:r>
              <a:rPr lang="et-EE" sz="4000" dirty="0" smtClean="0"/>
              <a:t>III osa - </a:t>
            </a:r>
            <a:r>
              <a:rPr lang="et-EE" sz="4000" dirty="0"/>
              <a:t>EKP järelevalvemenetlus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3200" dirty="0" smtClean="0"/>
              <a:t>Õigus </a:t>
            </a:r>
            <a:r>
              <a:rPr lang="et-EE" sz="3200" dirty="0"/>
              <a:t>olla ära </a:t>
            </a:r>
            <a:r>
              <a:rPr lang="et-EE" sz="3200" dirty="0" smtClean="0"/>
              <a:t>kuulatud: </a:t>
            </a:r>
            <a:endParaRPr lang="et-EE" sz="3200" dirty="0"/>
          </a:p>
          <a:p>
            <a:pPr lvl="1"/>
            <a:r>
              <a:rPr lang="et-EE" dirty="0"/>
              <a:t>„</a:t>
            </a:r>
            <a:r>
              <a:rPr lang="en-GB" i="1" dirty="0"/>
              <a:t>adversely affect the rights</a:t>
            </a:r>
            <a:r>
              <a:rPr lang="et-EE" dirty="0"/>
              <a:t>“ (EE: kui avaldab otsest ja negatiivset mõju osapoole õigustele)</a:t>
            </a:r>
          </a:p>
          <a:p>
            <a:pPr lvl="1"/>
            <a:r>
              <a:rPr lang="et-EE" dirty="0"/>
              <a:t>Kirjalikult </a:t>
            </a:r>
            <a:r>
              <a:rPr lang="et-EE" dirty="0" smtClean="0"/>
              <a:t>ja </a:t>
            </a:r>
            <a:r>
              <a:rPr lang="et-EE" dirty="0"/>
              <a:t>tavaliselt kahe nädala </a:t>
            </a:r>
            <a:r>
              <a:rPr lang="et-EE" dirty="0" smtClean="0"/>
              <a:t>jooksul (erandkorras </a:t>
            </a:r>
            <a:r>
              <a:rPr lang="et-EE" dirty="0"/>
              <a:t>koosolekul) </a:t>
            </a:r>
          </a:p>
          <a:p>
            <a:pPr lvl="1"/>
            <a:r>
              <a:rPr lang="et-EE" dirty="0" smtClean="0"/>
              <a:t>Kiireloomuline otsus: õigus </a:t>
            </a:r>
            <a:r>
              <a:rPr lang="et-EE" dirty="0"/>
              <a:t>on </a:t>
            </a:r>
            <a:r>
              <a:rPr lang="et-EE" dirty="0" smtClean="0"/>
              <a:t>peatatud </a:t>
            </a:r>
            <a:r>
              <a:rPr lang="et-EE" dirty="0"/>
              <a:t>kui on vaja ära hoida märkimisväärset kahju </a:t>
            </a:r>
            <a:r>
              <a:rPr lang="et-EE" dirty="0" smtClean="0"/>
              <a:t>finantssüsteemile (ei rakendu karistustele)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524910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8775" y="254000"/>
            <a:ext cx="8461375" cy="710067"/>
          </a:xfrm>
        </p:spPr>
        <p:txBody>
          <a:bodyPr/>
          <a:lstStyle/>
          <a:p>
            <a:r>
              <a:rPr lang="et-EE" sz="4000" dirty="0" smtClean="0"/>
              <a:t>III osa - </a:t>
            </a:r>
            <a:r>
              <a:rPr lang="et-EE" sz="4000" dirty="0"/>
              <a:t>EKP järelevalvemenetlus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3200" dirty="0" err="1" smtClean="0"/>
              <a:t>Õ</a:t>
            </a:r>
            <a:r>
              <a:rPr lang="fi-FI" sz="3200" dirty="0" err="1" smtClean="0"/>
              <a:t>igus</a:t>
            </a:r>
            <a:r>
              <a:rPr lang="fi-FI" sz="3200" dirty="0" smtClean="0"/>
              <a:t> </a:t>
            </a:r>
            <a:r>
              <a:rPr lang="fi-FI" sz="3200" dirty="0"/>
              <a:t>saada </a:t>
            </a:r>
            <a:r>
              <a:rPr lang="fi-FI" sz="3200" dirty="0" err="1"/>
              <a:t>juurdepääs</a:t>
            </a:r>
            <a:r>
              <a:rPr lang="fi-FI" sz="3200" dirty="0"/>
              <a:t> EKP </a:t>
            </a:r>
            <a:r>
              <a:rPr lang="fi-FI" sz="3200" dirty="0" err="1" smtClean="0"/>
              <a:t>toimikule</a:t>
            </a:r>
            <a:endParaRPr lang="et-EE" sz="3200" dirty="0" smtClean="0"/>
          </a:p>
          <a:p>
            <a:pPr lvl="1"/>
            <a:r>
              <a:rPr lang="et-EE" dirty="0" smtClean="0"/>
              <a:t>Pärast EKP järelevalvemenetluse algatamist</a:t>
            </a:r>
          </a:p>
          <a:p>
            <a:pPr lvl="1"/>
            <a:r>
              <a:rPr lang="et-EE" dirty="0" smtClean="0"/>
              <a:t>Arvestatakse teiste juriidiliste ja füüsiliste isikute õigustatud huvi kaitsta oma ärisaladusi</a:t>
            </a:r>
          </a:p>
          <a:p>
            <a:pPr lvl="1"/>
            <a:r>
              <a:rPr lang="et-EE" dirty="0" smtClean="0"/>
              <a:t>Ei hõlma konfidentsiaalset teavet (nn. SSM-i sisene suhtlus ja dokumendid) </a:t>
            </a:r>
            <a:endParaRPr lang="fi-FI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9896337"/>
      </p:ext>
    </p:extLst>
  </p:cSld>
  <p:clrMapOvr>
    <a:masterClrMapping/>
  </p:clrMapOvr>
</p:sld>
</file>

<file path=ppt/theme/theme1.xml><?xml version="1.0" encoding="utf-8"?>
<a:theme xmlns:a="http://schemas.openxmlformats.org/drawingml/2006/main" name="Esitluspõhi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Esitluspõhi</Template>
  <TotalTime>550</TotalTime>
  <Words>1257</Words>
  <Application>Microsoft Office PowerPoint</Application>
  <PresentationFormat>Ekraaniseanss (4:3)</PresentationFormat>
  <Paragraphs>167</Paragraphs>
  <Slides>30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2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30</vt:i4>
      </vt:variant>
    </vt:vector>
  </HeadingPairs>
  <TitlesOfParts>
    <vt:vector size="33" baseType="lpstr">
      <vt:lpstr>Arial</vt:lpstr>
      <vt:lpstr>Wingdings</vt:lpstr>
      <vt:lpstr>Esitluspõhi</vt:lpstr>
      <vt:lpstr>PowerPointi esitlus</vt:lpstr>
      <vt:lpstr>Raammääruse infoseminar (II) </vt:lpstr>
      <vt:lpstr>I osa – Üldsätted</vt:lpstr>
      <vt:lpstr>III osa – Ühtse järelevalvemehhanismi käitamise suhtes kohaldatavad üldsätted </vt:lpstr>
      <vt:lpstr>III osa - EKP järelevalvemenetlus</vt:lpstr>
      <vt:lpstr>III osa - EKP järelevalvemenetlus</vt:lpstr>
      <vt:lpstr>III osa - EKP järelevalvemenetlus</vt:lpstr>
      <vt:lpstr>III osa - EKP järelevalvemenetlus</vt:lpstr>
      <vt:lpstr>III osa - EKP järelevalvemenetlus</vt:lpstr>
      <vt:lpstr>III osa - EKP järelevalvemenetlus</vt:lpstr>
      <vt:lpstr>III osa – Reporting of Breaches</vt:lpstr>
      <vt:lpstr>V osa – Ühised menetlused</vt:lpstr>
      <vt:lpstr>V osa – Tegevusloa andmine</vt:lpstr>
      <vt:lpstr>V osa – Tegevusloa kehtetuks tunnistamine </vt:lpstr>
      <vt:lpstr>V osa – Olulise osaluse omandamine</vt:lpstr>
      <vt:lpstr>VII osa – Vähem oluliste üksuste järelevalve kord  </vt:lpstr>
      <vt:lpstr>VII osa – eelnev teavitamine </vt:lpstr>
      <vt:lpstr>VII osa – NDA-de järelaruandlus </vt:lpstr>
      <vt:lpstr>VIII osa – makrotasandi usaldatavusjärelevalve </vt:lpstr>
      <vt:lpstr>X osa – Halduskaristused </vt:lpstr>
      <vt:lpstr>X osa – Halduskaristused </vt:lpstr>
      <vt:lpstr>X osa – Halduskaristused</vt:lpstr>
      <vt:lpstr>X osa – Halduskaristused</vt:lpstr>
      <vt:lpstr>X osa – Halduskaristused</vt:lpstr>
      <vt:lpstr>X osa – Halduskaristused</vt:lpstr>
      <vt:lpstr>X osa – Halduskaristused</vt:lpstr>
      <vt:lpstr>X osa – Halduskaristused</vt:lpstr>
      <vt:lpstr>XII osa – Ülemineku- ja lõppsätted</vt:lpstr>
      <vt:lpstr>Küsimused </vt:lpstr>
      <vt:lpstr>PowerPointi esitlus</vt:lpstr>
    </vt:vector>
  </TitlesOfParts>
  <Company>Finantsinspektsioon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Piret Laiverik</dc:creator>
  <cp:lastModifiedBy>Piret Laiverik</cp:lastModifiedBy>
  <cp:revision>50</cp:revision>
  <cp:lastPrinted>2014-02-25T15:25:34Z</cp:lastPrinted>
  <dcterms:created xsi:type="dcterms:W3CDTF">2014-02-21T12:45:02Z</dcterms:created>
  <dcterms:modified xsi:type="dcterms:W3CDTF">2014-02-25T15:30:40Z</dcterms:modified>
</cp:coreProperties>
</file>