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7"/>
  </p:handoutMasterIdLst>
  <p:sldIdLst>
    <p:sldId id="256" r:id="rId2"/>
    <p:sldId id="282" r:id="rId3"/>
    <p:sldId id="284" r:id="rId4"/>
    <p:sldId id="281" r:id="rId5"/>
    <p:sldId id="280" r:id="rId6"/>
    <p:sldId id="289" r:id="rId7"/>
    <p:sldId id="290" r:id="rId8"/>
    <p:sldId id="291" r:id="rId9"/>
    <p:sldId id="292" r:id="rId10"/>
    <p:sldId id="293" r:id="rId11"/>
    <p:sldId id="295" r:id="rId12"/>
    <p:sldId id="294" r:id="rId13"/>
    <p:sldId id="283" r:id="rId14"/>
    <p:sldId id="288" r:id="rId15"/>
    <p:sldId id="275" r:id="rId16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5F6"/>
    <a:srgbClr val="4D4D4D"/>
    <a:srgbClr val="333333"/>
    <a:srgbClr val="676767"/>
    <a:srgbClr val="000000"/>
    <a:srgbClr val="969696"/>
    <a:srgbClr val="990000"/>
    <a:srgbClr val="6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57" autoAdjust="0"/>
    <p:restoredTop sz="94660"/>
  </p:normalViewPr>
  <p:slideViewPr>
    <p:cSldViewPr>
      <p:cViewPr varScale="1">
        <p:scale>
          <a:sx n="54" d="100"/>
          <a:sy n="54" d="100"/>
        </p:scale>
        <p:origin x="955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t-E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t-E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t-E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1674FD-6B5F-4B8C-AC6E-345064A32D9D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3040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705600" y="254000"/>
            <a:ext cx="2114550" cy="5695950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358775" y="254000"/>
            <a:ext cx="6194425" cy="5695950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itel ja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58775" y="254000"/>
            <a:ext cx="8461375" cy="671513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Diagrammi kohatäide 2"/>
          <p:cNvSpPr>
            <a:spLocks noGrp="1"/>
          </p:cNvSpPr>
          <p:nvPr>
            <p:ph type="chart" idx="1"/>
          </p:nvPr>
        </p:nvSpPr>
        <p:spPr>
          <a:xfrm>
            <a:off x="358775" y="1092200"/>
            <a:ext cx="8456613" cy="48577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358775" y="1092200"/>
            <a:ext cx="4151313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62488" y="1092200"/>
            <a:ext cx="41529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092200"/>
            <a:ext cx="84566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6A7681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 descr="esiteks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59450" y="6470650"/>
            <a:ext cx="30607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358775" y="254000"/>
            <a:ext cx="84613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t-EE" smtClean="0"/>
              <a:t>Click to edit Master title style</a:t>
            </a:r>
          </a:p>
        </p:txBody>
      </p:sp>
      <p:pic>
        <p:nvPicPr>
          <p:cNvPr id="1036" name="Picture 12" descr="fi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850" y="6308725"/>
            <a:ext cx="503238" cy="5032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rgbClr val="333333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rgbClr val="333333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rgbClr val="333333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rgbClr val="333333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rgbClr val="333333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rgbClr val="333333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rgbClr val="333333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rgbClr val="333333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95000"/>
        <a:buChar char="•"/>
        <a:defRPr sz="28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69696"/>
        </a:buClr>
        <a:buSzPct val="90000"/>
        <a:buChar char="•"/>
        <a:defRPr sz="2400">
          <a:solidFill>
            <a:srgbClr val="4D4D4D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90000"/>
        <a:buChar char="•"/>
        <a:defRPr sz="2000">
          <a:solidFill>
            <a:srgbClr val="4D4D4D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69696"/>
        </a:buClr>
        <a:buSzPct val="90000"/>
        <a:buChar char="•"/>
        <a:defRPr>
          <a:solidFill>
            <a:srgbClr val="4D4D4D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90000"/>
        <a:buChar char="•"/>
        <a:defRPr sz="1600"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90000"/>
        <a:buChar char="•"/>
        <a:defRPr sz="16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90000"/>
        <a:buChar char="•"/>
        <a:defRPr sz="16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90000"/>
        <a:buChar char="•"/>
        <a:defRPr sz="16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90000"/>
        <a:buChar char="•"/>
        <a:defRPr sz="16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.ee/aruandlu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igiteataja.ee/akt/114122011012" TargetMode="External"/><Relationship Id="rId2" Type="http://schemas.openxmlformats.org/officeDocument/2006/relationships/hyperlink" Target="https://www.riigiteataja.ee/akt/12912201505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fi.ee/failid/6101.xls" TargetMode="External"/><Relationship Id="rId5" Type="http://schemas.openxmlformats.org/officeDocument/2006/relationships/hyperlink" Target="http://www.fi.ee/schemas/" TargetMode="External"/><Relationship Id="rId4" Type="http://schemas.openxmlformats.org/officeDocument/2006/relationships/hyperlink" Target="https://www.fi.ee/aruandlus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igiteataja.ee/akt/11412201101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.ee/schema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.ee/aruandlus" TargetMode="External"/><Relationship Id="rId2" Type="http://schemas.openxmlformats.org/officeDocument/2006/relationships/hyperlink" Target="mailto:xml@fi.e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.ee/aruandlus/wsdl/AruandlusService.wsd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.ee/aruandlu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661025"/>
            <a:ext cx="863600" cy="863600"/>
          </a:xfrm>
          <a:prstGeom prst="rect">
            <a:avLst/>
          </a:prstGeom>
          <a:noFill/>
        </p:spPr>
      </p:pic>
      <p:pic>
        <p:nvPicPr>
          <p:cNvPr id="2053" name="Picture 5" descr="esitek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0825" y="3357563"/>
            <a:ext cx="4614863" cy="290512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67163" y="4143375"/>
            <a:ext cx="1951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t-EE" sz="2000" dirty="0" smtClean="0">
                <a:solidFill>
                  <a:schemeClr val="bg1"/>
                </a:solidFill>
              </a:rPr>
              <a:t>Erkko </a:t>
            </a:r>
            <a:r>
              <a:rPr lang="et-EE" sz="2000" dirty="0">
                <a:solidFill>
                  <a:schemeClr val="bg1"/>
                </a:solidFill>
              </a:rPr>
              <a:t>Kõrgema</a:t>
            </a:r>
          </a:p>
          <a:p>
            <a:endParaRPr lang="et-EE" sz="2000" dirty="0">
              <a:solidFill>
                <a:schemeClr val="bg1"/>
              </a:solidFill>
            </a:endParaRPr>
          </a:p>
          <a:p>
            <a:r>
              <a:rPr lang="et-EE" sz="2000" dirty="0" smtClean="0">
                <a:solidFill>
                  <a:schemeClr val="bg1"/>
                </a:solidFill>
              </a:rPr>
              <a:t>11.02.2016</a:t>
            </a:r>
            <a:endParaRPr lang="et-EE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54000"/>
            <a:ext cx="8461375" cy="679290"/>
          </a:xfrm>
        </p:spPr>
        <p:txBody>
          <a:bodyPr/>
          <a:lstStyle/>
          <a:p>
            <a:r>
              <a:rPr lang="et-EE" dirty="0"/>
              <a:t>Aruandluse portaal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152" y="1052736"/>
            <a:ext cx="6689859" cy="485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2708920"/>
            <a:ext cx="720080" cy="1440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t-EE" sz="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54000"/>
            <a:ext cx="8461375" cy="679290"/>
          </a:xfrm>
        </p:spPr>
        <p:txBody>
          <a:bodyPr/>
          <a:lstStyle/>
          <a:p>
            <a:r>
              <a:rPr lang="et-EE" dirty="0"/>
              <a:t>Aruandluse portaal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124744"/>
            <a:ext cx="6928395" cy="4857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2852936"/>
            <a:ext cx="720080" cy="1440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t-EE" sz="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54000"/>
            <a:ext cx="8461375" cy="679290"/>
          </a:xfrm>
        </p:spPr>
        <p:txBody>
          <a:bodyPr/>
          <a:lstStyle/>
          <a:p>
            <a:r>
              <a:rPr lang="et-EE" dirty="0"/>
              <a:t>Aruandluse portaal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152" y="1092200"/>
            <a:ext cx="6689859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54000"/>
            <a:ext cx="8461375" cy="679290"/>
          </a:xfrm>
        </p:spPr>
        <p:txBody>
          <a:bodyPr/>
          <a:lstStyle/>
          <a:p>
            <a:r>
              <a:rPr lang="et-EE" dirty="0" smtClean="0"/>
              <a:t>XML - abivahendid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>
                <a:cs typeface="Times New Roman" pitchFamily="18" charset="0"/>
              </a:rPr>
              <a:t>XML-generaator</a:t>
            </a:r>
          </a:p>
          <a:p>
            <a:pPr lvl="1"/>
            <a:r>
              <a:rPr lang="et-EE" dirty="0">
                <a:cs typeface="Times New Roman" pitchFamily="18" charset="0"/>
              </a:rPr>
              <a:t>Exceli “makro”</a:t>
            </a:r>
          </a:p>
          <a:p>
            <a:r>
              <a:rPr lang="et-EE" dirty="0" smtClean="0">
                <a:cs typeface="Times New Roman" pitchFamily="18" charset="0"/>
              </a:rPr>
              <a:t>Aruandluse portaal </a:t>
            </a:r>
            <a:br>
              <a:rPr lang="et-EE" dirty="0" smtClean="0">
                <a:cs typeface="Times New Roman" pitchFamily="18" charset="0"/>
              </a:rPr>
            </a:br>
            <a:r>
              <a:rPr lang="et-EE" dirty="0" smtClean="0">
                <a:cs typeface="Times New Roman" pitchFamily="18" charset="0"/>
                <a:hlinkClick r:id="rId2"/>
              </a:rPr>
              <a:t>http</a:t>
            </a:r>
            <a:r>
              <a:rPr lang="et-EE" dirty="0">
                <a:cs typeface="Times New Roman" pitchFamily="18" charset="0"/>
                <a:hlinkClick r:id="rId2"/>
              </a:rPr>
              <a:t>://</a:t>
            </a:r>
            <a:r>
              <a:rPr lang="et-EE" dirty="0" smtClean="0">
                <a:cs typeface="Times New Roman" pitchFamily="18" charset="0"/>
                <a:hlinkClick r:id="rId2"/>
              </a:rPr>
              <a:t>www.fi.ee/aruandlus</a:t>
            </a:r>
            <a:endParaRPr lang="et-EE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54000"/>
            <a:ext cx="8461375" cy="679290"/>
          </a:xfrm>
        </p:spPr>
        <p:txBody>
          <a:bodyPr/>
          <a:lstStyle/>
          <a:p>
            <a:r>
              <a:rPr lang="et-EE" dirty="0" smtClean="0"/>
              <a:t>Viited</a:t>
            </a:r>
            <a:endParaRPr lang="et-EE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58775" y="1092200"/>
            <a:ext cx="8456613" cy="485775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95000"/>
              <a:buChar char="•"/>
              <a:defRPr sz="28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90000"/>
              <a:buChar char="•"/>
              <a:defRPr sz="2400">
                <a:solidFill>
                  <a:srgbClr val="4D4D4D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90000"/>
              <a:buChar char="•"/>
              <a:defRPr sz="2000">
                <a:solidFill>
                  <a:srgbClr val="4D4D4D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90000"/>
              <a:buChar char="•"/>
              <a:defRPr>
                <a:solidFill>
                  <a:srgbClr val="4D4D4D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90000"/>
              <a:buChar char="•"/>
              <a:defRPr sz="1600">
                <a:solidFill>
                  <a:srgbClr val="4D4D4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90000"/>
              <a:buChar char="•"/>
              <a:defRPr sz="16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90000"/>
              <a:buChar char="•"/>
              <a:defRPr sz="16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90000"/>
              <a:buChar char="•"/>
              <a:defRPr sz="16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90000"/>
              <a:buChar char="•"/>
              <a:defRPr sz="16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t-EE" kern="0" dirty="0">
                <a:hlinkClick r:id="rId2"/>
              </a:rPr>
              <a:t>https://</a:t>
            </a:r>
            <a:r>
              <a:rPr lang="et-EE" kern="0" dirty="0" smtClean="0">
                <a:hlinkClick r:id="rId2"/>
              </a:rPr>
              <a:t>www.riigiteataja.ee/akt/129122015052</a:t>
            </a:r>
            <a:endParaRPr lang="et-EE" kern="0" dirty="0" smtClean="0"/>
          </a:p>
          <a:p>
            <a:r>
              <a:rPr lang="et-EE" kern="0" dirty="0">
                <a:hlinkClick r:id="rId3"/>
              </a:rPr>
              <a:t>https://</a:t>
            </a:r>
            <a:r>
              <a:rPr lang="et-EE" kern="0" dirty="0" smtClean="0">
                <a:hlinkClick r:id="rId3"/>
              </a:rPr>
              <a:t>www.riigiteataja.ee/akt/114122011012</a:t>
            </a:r>
            <a:endParaRPr lang="et-EE" kern="0" dirty="0" smtClean="0"/>
          </a:p>
          <a:p>
            <a:r>
              <a:rPr lang="et-EE" kern="0" dirty="0">
                <a:hlinkClick r:id="rId4"/>
              </a:rPr>
              <a:t>https</a:t>
            </a:r>
            <a:r>
              <a:rPr lang="et-EE" kern="0" dirty="0" smtClean="0">
                <a:hlinkClick r:id="rId4"/>
              </a:rPr>
              <a:t>://www.fi.ee/aruandlus/</a:t>
            </a:r>
            <a:endParaRPr lang="et-EE" kern="0" dirty="0" smtClean="0"/>
          </a:p>
          <a:p>
            <a:r>
              <a:rPr lang="et-EE" kern="0" dirty="0">
                <a:hlinkClick r:id="rId5"/>
              </a:rPr>
              <a:t>http://www.fi.ee/schemas</a:t>
            </a:r>
            <a:r>
              <a:rPr lang="et-EE" kern="0" dirty="0" smtClean="0">
                <a:hlinkClick r:id="rId5"/>
              </a:rPr>
              <a:t>/</a:t>
            </a:r>
            <a:endParaRPr lang="et-EE" kern="0" dirty="0" smtClean="0"/>
          </a:p>
          <a:p>
            <a:r>
              <a:rPr lang="et-EE" kern="0" dirty="0">
                <a:hlinkClick r:id="rId6"/>
              </a:rPr>
              <a:t>http://</a:t>
            </a:r>
            <a:r>
              <a:rPr lang="et-EE" kern="0" dirty="0" smtClean="0">
                <a:hlinkClick r:id="rId6"/>
              </a:rPr>
              <a:t>www.fi.ee/failid/6101.xls</a:t>
            </a:r>
            <a:endParaRPr lang="et-EE" kern="0" dirty="0" smtClean="0"/>
          </a:p>
          <a:p>
            <a:endParaRPr lang="et-EE" kern="0" dirty="0"/>
          </a:p>
        </p:txBody>
      </p:sp>
    </p:spTree>
    <p:extLst>
      <p:ext uri="{BB962C8B-B14F-4D97-AF65-F5344CB8AC3E}">
        <p14:creationId xmlns:p14="http://schemas.microsoft.com/office/powerpoint/2010/main" val="28738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8" name="Rectangle 6"/>
          <p:cNvSpPr>
            <a:spLocks noGrp="1" noChangeAspect="1" noChangeArrowheads="1"/>
          </p:cNvSpPr>
          <p:nvPr>
            <p:ph type="title"/>
          </p:nvPr>
        </p:nvSpPr>
        <p:spPr>
          <a:xfrm>
            <a:off x="468313" y="2828925"/>
            <a:ext cx="8461375" cy="925511"/>
          </a:xfrm>
        </p:spPr>
        <p:txBody>
          <a:bodyPr/>
          <a:lstStyle/>
          <a:p>
            <a:pPr algn="ctr"/>
            <a:r>
              <a:rPr lang="et-EE" dirty="0"/>
              <a:t>Küsimused</a:t>
            </a:r>
            <a:r>
              <a:rPr lang="et-EE" dirty="0" smtClean="0"/>
              <a:t>?</a:t>
            </a:r>
            <a:br>
              <a:rPr lang="et-EE" dirty="0" smtClean="0"/>
            </a:br>
            <a:r>
              <a:rPr lang="et-EE" sz="1600" dirty="0"/>
              <a:t>e</a:t>
            </a:r>
            <a:r>
              <a:rPr lang="et-EE" sz="1600" dirty="0" smtClean="0"/>
              <a:t>rkko.kõrgema@fi.ee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54000"/>
            <a:ext cx="8461375" cy="1264065"/>
          </a:xfrm>
        </p:spPr>
        <p:txBody>
          <a:bodyPr/>
          <a:lstStyle/>
          <a:p>
            <a:r>
              <a:rPr lang="et-EE" dirty="0" smtClean="0"/>
              <a:t>§5 Aruannete esitamine 1/2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 (1) Aruanded esitatakse Finantsinspektsioonile elektrooniliselt XML-s </a:t>
            </a:r>
            <a:r>
              <a:rPr lang="et-EE" dirty="0" smtClean="0"/>
              <a:t>vormindatud </a:t>
            </a:r>
            <a:r>
              <a:rPr lang="et-EE" dirty="0"/>
              <a:t>dokumendina, järgides nõudeid andmevahetuse turvamisele.</a:t>
            </a:r>
          </a:p>
          <a:p>
            <a:r>
              <a:rPr lang="et-EE" dirty="0"/>
              <a:t> (2) Krediidiandja ja -vahendaja on aruannete esitamisel kohustatud järgima tehnilisi nõudeid, mis on kehtestatud Eesti Panga presidendi 9. detsembri 2011. a määrusega nr 9 „</a:t>
            </a:r>
            <a:r>
              <a:rPr lang="et-EE" dirty="0">
                <a:hlinkClick r:id="rId2"/>
              </a:rPr>
              <a:t>Nõuded XML-dokumentidena vormindatud aruannete esitamisele</a:t>
            </a:r>
            <a:r>
              <a:rPr lang="et-EE" dirty="0"/>
              <a:t>”.</a:t>
            </a:r>
          </a:p>
          <a:p>
            <a:r>
              <a:rPr lang="et-EE" dirty="0"/>
              <a:t> (3) Aruandes esitatavate andmete puudumisel tuleb esitada tühi aruanne.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330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58775" y="254000"/>
            <a:ext cx="8461375" cy="679290"/>
          </a:xfrm>
        </p:spPr>
        <p:txBody>
          <a:bodyPr/>
          <a:lstStyle/>
          <a:p>
            <a:r>
              <a:rPr lang="et-EE" dirty="0" smtClean="0"/>
              <a:t>Andmete esitamine 2/2</a:t>
            </a:r>
            <a:endParaRPr lang="en-US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t-EE" dirty="0" smtClean="0">
                <a:cs typeface="Times New Roman" pitchFamily="18" charset="0"/>
              </a:rPr>
              <a:t>XML skeemid</a:t>
            </a:r>
          </a:p>
          <a:p>
            <a:pPr lvl="2"/>
            <a:r>
              <a:rPr lang="et-EE" dirty="0" smtClean="0"/>
              <a:t>Igal aruandel on “personaalne” skeem</a:t>
            </a:r>
          </a:p>
          <a:p>
            <a:pPr lvl="2"/>
            <a:r>
              <a:rPr lang="et-EE" dirty="0" smtClean="0"/>
              <a:t>Skeemis määratakse aruande sisu, struktuur ja andmete lubatavad väärtused</a:t>
            </a:r>
          </a:p>
          <a:p>
            <a:pPr lvl="1"/>
            <a:r>
              <a:rPr lang="et-EE" dirty="0" smtClean="0">
                <a:cs typeface="Times New Roman" pitchFamily="18" charset="0"/>
                <a:hlinkClick r:id="rId2"/>
              </a:rPr>
              <a:t>http://www.fi.ee/schemas</a:t>
            </a:r>
            <a:endParaRPr lang="et-EE" dirty="0" smtClean="0">
              <a:cs typeface="Times New Roman" pitchFamily="18" charset="0"/>
            </a:endParaRPr>
          </a:p>
          <a:p>
            <a:pPr lvl="2"/>
            <a:r>
              <a:rPr lang="et-EE" dirty="0" smtClean="0">
                <a:cs typeface="Times New Roman" pitchFamily="18" charset="0"/>
              </a:rPr>
              <a:t>Skeemid.xml</a:t>
            </a:r>
          </a:p>
          <a:p>
            <a:pPr lvl="1"/>
            <a:r>
              <a:rPr lang="et-EE" dirty="0" smtClean="0"/>
              <a:t>Allkirjastatud ja krüpteeritud</a:t>
            </a:r>
          </a:p>
          <a:p>
            <a:pPr lvl="2"/>
            <a:r>
              <a:rPr lang="et-EE" dirty="0" smtClean="0"/>
              <a:t>ID-kaart</a:t>
            </a:r>
          </a:p>
          <a:p>
            <a:pPr lvl="3"/>
            <a:r>
              <a:rPr lang="et-EE" dirty="0" smtClean="0"/>
              <a:t>Vabas vormis allkirjastatud akt isiku nime ja isikukoodiga</a:t>
            </a:r>
          </a:p>
          <a:p>
            <a:pPr lvl="3"/>
            <a:r>
              <a:rPr lang="et-EE" dirty="0" smtClean="0"/>
              <a:t>“Finantsinspektsioon: aruandlus”</a:t>
            </a:r>
          </a:p>
          <a:p>
            <a:pPr lvl="2"/>
            <a:r>
              <a:rPr lang="et-EE" dirty="0" smtClean="0"/>
              <a:t>PGP</a:t>
            </a:r>
          </a:p>
          <a:p>
            <a:pPr lvl="3"/>
            <a:r>
              <a:rPr lang="et-EE" dirty="0" smtClean="0"/>
              <a:t>Võtmete vahetamise akt</a:t>
            </a:r>
          </a:p>
          <a:p>
            <a:pPr lvl="2">
              <a:buNone/>
            </a:pPr>
            <a:endParaRPr lang="et-EE" dirty="0" smtClean="0">
              <a:cs typeface="Times New Roman" pitchFamily="18" charset="0"/>
            </a:endParaRPr>
          </a:p>
          <a:p>
            <a:pPr lvl="2"/>
            <a:endParaRPr lang="et-EE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58775" y="254000"/>
            <a:ext cx="8461375" cy="679290"/>
          </a:xfrm>
        </p:spPr>
        <p:txBody>
          <a:bodyPr/>
          <a:lstStyle/>
          <a:p>
            <a:r>
              <a:rPr lang="et-EE" dirty="0" smtClean="0"/>
              <a:t>Aruannete edastamine</a:t>
            </a:r>
            <a:endParaRPr lang="en-US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t-EE" dirty="0" err="1" smtClean="0">
                <a:cs typeface="Times New Roman" pitchFamily="18" charset="0"/>
              </a:rPr>
              <a:t>E-kirja</a:t>
            </a:r>
            <a:r>
              <a:rPr lang="et-EE" dirty="0" smtClean="0">
                <a:cs typeface="Times New Roman" pitchFamily="18" charset="0"/>
              </a:rPr>
              <a:t> manusena aadressile </a:t>
            </a:r>
            <a:r>
              <a:rPr lang="et-EE" dirty="0" smtClean="0">
                <a:cs typeface="Times New Roman" pitchFamily="18" charset="0"/>
                <a:hlinkClick r:id="rId2"/>
              </a:rPr>
              <a:t>xml@fi.ee</a:t>
            </a:r>
            <a:endParaRPr lang="et-EE" dirty="0" smtClean="0">
              <a:cs typeface="Times New Roman" pitchFamily="18" charset="0"/>
            </a:endParaRPr>
          </a:p>
          <a:p>
            <a:pPr marL="1314450" lvl="2" indent="-457200"/>
            <a:r>
              <a:rPr lang="et-EE" dirty="0" smtClean="0">
                <a:cs typeface="Times New Roman" pitchFamily="18" charset="0"/>
              </a:rPr>
              <a:t>Allkirjastatud ja krüpteeritud</a:t>
            </a:r>
          </a:p>
          <a:p>
            <a:pPr marL="1314450" lvl="2" indent="-457200"/>
            <a:r>
              <a:rPr lang="et-EE" dirty="0" smtClean="0">
                <a:cs typeface="Times New Roman" pitchFamily="18" charset="0"/>
              </a:rPr>
              <a:t>1 </a:t>
            </a:r>
            <a:r>
              <a:rPr lang="et-EE" dirty="0">
                <a:cs typeface="Times New Roman" pitchFamily="18" charset="0"/>
              </a:rPr>
              <a:t>aruanne = 1 manus</a:t>
            </a:r>
          </a:p>
          <a:p>
            <a:pPr marL="914400" lvl="1" indent="-457200">
              <a:buFont typeface="+mj-lt"/>
              <a:buAutoNum type="arabicPeriod"/>
            </a:pPr>
            <a:r>
              <a:rPr lang="et-EE" dirty="0" smtClean="0">
                <a:cs typeface="Times New Roman" pitchFamily="18" charset="0"/>
                <a:hlinkClick r:id="rId3"/>
              </a:rPr>
              <a:t>www.fi.ee/aruandlus</a:t>
            </a:r>
            <a:r>
              <a:rPr lang="et-EE" dirty="0" smtClean="0">
                <a:cs typeface="Times New Roman" pitchFamily="18" charset="0"/>
              </a:rPr>
              <a:t> portaal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t-EE" dirty="0" err="1" smtClean="0">
                <a:cs typeface="Times New Roman" pitchFamily="18" charset="0"/>
              </a:rPr>
              <a:t>WebService</a:t>
            </a:r>
            <a:endParaRPr lang="et-EE" dirty="0" smtClean="0">
              <a:cs typeface="Times New Roman" pitchFamily="18" charset="0"/>
            </a:endParaRPr>
          </a:p>
          <a:p>
            <a:pPr marL="1314450" lvl="2" indent="-457200"/>
            <a:r>
              <a:rPr lang="en-US" u="sng" dirty="0" smtClean="0">
                <a:hlinkClick r:id="rId4"/>
              </a:rPr>
              <a:t>http://www.fi.ee/aruandlus/wsdl/AruandlusService.wsdl</a:t>
            </a:r>
            <a:endParaRPr lang="et-EE" u="sng" dirty="0" smtClean="0"/>
          </a:p>
          <a:p>
            <a:pPr marL="1771650" lvl="3" indent="-457200"/>
            <a:r>
              <a:rPr lang="et-EE" dirty="0" smtClean="0">
                <a:cs typeface="Times New Roman" pitchFamily="18" charset="0"/>
              </a:rPr>
              <a:t>Võimalik pärida aruannete laekumise seisu</a:t>
            </a:r>
          </a:p>
          <a:p>
            <a:pPr lvl="1">
              <a:buNone/>
            </a:pPr>
            <a:endParaRPr lang="et-EE" dirty="0" smtClean="0">
              <a:cs typeface="Times New Roman" pitchFamily="18" charset="0"/>
            </a:endParaRPr>
          </a:p>
          <a:p>
            <a:pPr lvl="2">
              <a:buNone/>
            </a:pPr>
            <a:endParaRPr lang="et-EE" dirty="0" smtClean="0">
              <a:cs typeface="Times New Roman" pitchFamily="18" charset="0"/>
            </a:endParaRPr>
          </a:p>
          <a:p>
            <a:pPr lvl="2"/>
            <a:endParaRPr lang="et-EE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58775" y="254000"/>
            <a:ext cx="8461375" cy="679290"/>
          </a:xfrm>
        </p:spPr>
        <p:txBody>
          <a:bodyPr/>
          <a:lstStyle/>
          <a:p>
            <a:r>
              <a:rPr lang="et-EE" dirty="0" smtClean="0"/>
              <a:t>Aruandluse portaal</a:t>
            </a:r>
            <a:endParaRPr lang="en-US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>
                <a:cs typeface="Times New Roman" pitchFamily="18" charset="0"/>
              </a:rPr>
              <a:t>Aruannete </a:t>
            </a:r>
            <a:r>
              <a:rPr lang="et-EE" dirty="0" smtClean="0">
                <a:cs typeface="Times New Roman" pitchFamily="18" charset="0"/>
              </a:rPr>
              <a:t>laekumise seisu </a:t>
            </a:r>
            <a:r>
              <a:rPr lang="et-EE" dirty="0">
                <a:cs typeface="Times New Roman" pitchFamily="18" charset="0"/>
              </a:rPr>
              <a:t>jälgimine</a:t>
            </a:r>
            <a:endParaRPr lang="et-EE" dirty="0">
              <a:cs typeface="Times New Roman" pitchFamily="18" charset="0"/>
              <a:hlinkClick r:id="rId2"/>
            </a:endParaRPr>
          </a:p>
          <a:p>
            <a:pPr lvl="1"/>
            <a:r>
              <a:rPr lang="et-EE" dirty="0" smtClean="0">
                <a:cs typeface="Times New Roman" pitchFamily="18" charset="0"/>
              </a:rPr>
              <a:t>Sisenemine ainult ID-kaardiga</a:t>
            </a:r>
          </a:p>
          <a:p>
            <a:r>
              <a:rPr lang="et-EE" dirty="0" smtClean="0">
                <a:cs typeface="Times New Roman" pitchFamily="18" charset="0"/>
              </a:rPr>
              <a:t>Aruannete sisestamine käsitsi (veebivorm)</a:t>
            </a:r>
          </a:p>
          <a:p>
            <a:r>
              <a:rPr lang="et-EE" dirty="0" smtClean="0">
                <a:cs typeface="Times New Roman" pitchFamily="18" charset="0"/>
              </a:rPr>
              <a:t>Eelnevalt koostatud aruannete „</a:t>
            </a:r>
            <a:r>
              <a:rPr lang="et-EE" dirty="0" err="1" smtClean="0">
                <a:cs typeface="Times New Roman" pitchFamily="18" charset="0"/>
              </a:rPr>
              <a:t>upload</a:t>
            </a:r>
            <a:r>
              <a:rPr lang="et-EE" dirty="0" smtClean="0">
                <a:cs typeface="Times New Roman" pitchFamily="18" charset="0"/>
              </a:rPr>
              <a:t>“</a:t>
            </a:r>
          </a:p>
          <a:p>
            <a:pPr marL="1771650" lvl="3" indent="-457200"/>
            <a:r>
              <a:rPr lang="et-EE" dirty="0" err="1" smtClean="0">
                <a:cs typeface="Times New Roman" pitchFamily="18" charset="0"/>
              </a:rPr>
              <a:t>pgp</a:t>
            </a:r>
            <a:endParaRPr lang="et-EE" dirty="0">
              <a:cs typeface="Times New Roman" pitchFamily="18" charset="0"/>
            </a:endParaRPr>
          </a:p>
          <a:p>
            <a:pPr marL="1771650" lvl="3" indent="-457200"/>
            <a:r>
              <a:rPr lang="et-EE" dirty="0" err="1">
                <a:cs typeface="Times New Roman" pitchFamily="18" charset="0"/>
              </a:rPr>
              <a:t>bdoc</a:t>
            </a:r>
            <a:endParaRPr lang="et-EE" dirty="0">
              <a:cs typeface="Times New Roman" pitchFamily="18" charset="0"/>
            </a:endParaRPr>
          </a:p>
          <a:p>
            <a:pPr marL="1771650" lvl="3" indent="-457200"/>
            <a:r>
              <a:rPr lang="et-EE" dirty="0" err="1">
                <a:cs typeface="Times New Roman" pitchFamily="18" charset="0"/>
              </a:rPr>
              <a:t>cdoc</a:t>
            </a:r>
            <a:endParaRPr lang="et-EE" dirty="0">
              <a:cs typeface="Times New Roman" pitchFamily="18" charset="0"/>
            </a:endParaRPr>
          </a:p>
          <a:p>
            <a:pPr marL="1771650" lvl="3" indent="-457200"/>
            <a:r>
              <a:rPr lang="et-EE" dirty="0" err="1">
                <a:cs typeface="Times New Roman" pitchFamily="18" charset="0"/>
              </a:rPr>
              <a:t>xml</a:t>
            </a:r>
            <a:endParaRPr lang="et-EE" dirty="0">
              <a:cs typeface="Times New Roman" pitchFamily="18" charset="0"/>
            </a:endParaRPr>
          </a:p>
          <a:p>
            <a:r>
              <a:rPr lang="et-EE" dirty="0" smtClean="0">
                <a:cs typeface="Times New Roman" pitchFamily="18" charset="0"/>
              </a:rPr>
              <a:t>Ei ole reaalajaline süsteem</a:t>
            </a:r>
          </a:p>
          <a:p>
            <a:pPr lvl="1"/>
            <a:r>
              <a:rPr lang="et-EE" dirty="0" smtClean="0">
                <a:cs typeface="Times New Roman" pitchFamily="18" charset="0"/>
              </a:rPr>
              <a:t>Uuendamise intervall 10 minutit</a:t>
            </a:r>
          </a:p>
          <a:p>
            <a:endParaRPr lang="et-EE" dirty="0" smtClean="0">
              <a:cs typeface="Times New Roman" pitchFamily="18" charset="0"/>
            </a:endParaRPr>
          </a:p>
          <a:p>
            <a:pPr lvl="1">
              <a:buNone/>
            </a:pPr>
            <a:endParaRPr lang="et-EE" dirty="0" smtClean="0">
              <a:cs typeface="Times New Roman" pitchFamily="18" charset="0"/>
            </a:endParaRPr>
          </a:p>
          <a:p>
            <a:pPr lvl="2">
              <a:buNone/>
            </a:pPr>
            <a:endParaRPr lang="et-EE" dirty="0" smtClean="0">
              <a:cs typeface="Times New Roman" pitchFamily="18" charset="0"/>
            </a:endParaRPr>
          </a:p>
          <a:p>
            <a:pPr lvl="2"/>
            <a:endParaRPr lang="et-EE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54000"/>
            <a:ext cx="8461375" cy="679290"/>
          </a:xfrm>
        </p:spPr>
        <p:txBody>
          <a:bodyPr/>
          <a:lstStyle/>
          <a:p>
            <a:r>
              <a:rPr lang="et-EE" dirty="0"/>
              <a:t>Aruandluse portaal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152" y="1092200"/>
            <a:ext cx="6689859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54000"/>
            <a:ext cx="8461375" cy="679290"/>
          </a:xfrm>
        </p:spPr>
        <p:txBody>
          <a:bodyPr/>
          <a:lstStyle/>
          <a:p>
            <a:r>
              <a:rPr lang="et-EE" dirty="0"/>
              <a:t>Aruandluse portaal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052736"/>
            <a:ext cx="6689859" cy="4857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3864" y="2708936"/>
            <a:ext cx="684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t-EE" sz="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54000"/>
            <a:ext cx="8461375" cy="679290"/>
          </a:xfrm>
        </p:spPr>
        <p:txBody>
          <a:bodyPr/>
          <a:lstStyle/>
          <a:p>
            <a:r>
              <a:rPr lang="et-EE" dirty="0"/>
              <a:t>Aruandluse portaal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152" y="1092200"/>
            <a:ext cx="6689859" cy="485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3864" y="2708920"/>
            <a:ext cx="684000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t-EE" sz="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8000" y="2960960"/>
            <a:ext cx="504000" cy="100800"/>
          </a:xfrm>
          <a:prstGeom prst="rect">
            <a:avLst/>
          </a:prstGeom>
          <a:solidFill>
            <a:srgbClr val="F7F5F6"/>
          </a:solidFill>
        </p:spPr>
        <p:txBody>
          <a:bodyPr wrap="square" rtlCol="0">
            <a:spAutoFit/>
          </a:bodyPr>
          <a:lstStyle/>
          <a:p>
            <a:endParaRPr lang="et-EE" sz="300" dirty="0"/>
          </a:p>
        </p:txBody>
      </p:sp>
    </p:spTree>
    <p:extLst>
      <p:ext uri="{BB962C8B-B14F-4D97-AF65-F5344CB8AC3E}">
        <p14:creationId xmlns:p14="http://schemas.microsoft.com/office/powerpoint/2010/main" val="29799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54000"/>
            <a:ext cx="8461375" cy="679290"/>
          </a:xfrm>
        </p:spPr>
        <p:txBody>
          <a:bodyPr/>
          <a:lstStyle/>
          <a:p>
            <a:r>
              <a:rPr lang="et-EE" dirty="0"/>
              <a:t>Aruandluse portaal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124744"/>
            <a:ext cx="6689859" cy="485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3864" y="2780928"/>
            <a:ext cx="684000" cy="1440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t-EE" sz="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itluspõhi">
  <a:themeElements>
    <a:clrScheme name="Esitluspõh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itluspõh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itluspõh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itluspõh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itluspõh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itluspõh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itluspõh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itluspõh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tluspõh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tluspõh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tluspõh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tluspõh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tluspõh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itluspõh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'i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157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Times New Roman</vt:lpstr>
      <vt:lpstr>Arial</vt:lpstr>
      <vt:lpstr>Esitluspõhi</vt:lpstr>
      <vt:lpstr>PowerPoint Presentation</vt:lpstr>
      <vt:lpstr>§5 Aruannete esitamine 1/2 </vt:lpstr>
      <vt:lpstr>Andmete esitamine 2/2</vt:lpstr>
      <vt:lpstr>Aruannete edastamine</vt:lpstr>
      <vt:lpstr>Aruandluse portaal</vt:lpstr>
      <vt:lpstr>Aruandluse portaal</vt:lpstr>
      <vt:lpstr>Aruandluse portaal</vt:lpstr>
      <vt:lpstr>Aruandluse portaal</vt:lpstr>
      <vt:lpstr>Aruandluse portaal</vt:lpstr>
      <vt:lpstr>Aruandluse portaal</vt:lpstr>
      <vt:lpstr>Aruandluse portaal</vt:lpstr>
      <vt:lpstr>Aruandluse portaal</vt:lpstr>
      <vt:lpstr>XML - abivahendid</vt:lpstr>
      <vt:lpstr>Viited</vt:lpstr>
      <vt:lpstr>Küsimused? erkko.kõrgema@fi.ee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 1</dc:title>
  <dc:creator>Erkko Kõrgema</dc:creator>
  <cp:lastModifiedBy>Livia Vosman</cp:lastModifiedBy>
  <cp:revision>53</cp:revision>
  <dcterms:created xsi:type="dcterms:W3CDTF">2007-10-31T09:00:22Z</dcterms:created>
  <dcterms:modified xsi:type="dcterms:W3CDTF">2016-02-16T11:19:22Z</dcterms:modified>
</cp:coreProperties>
</file>