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6" r:id="rId2"/>
  </p:sldMasterIdLst>
  <p:notesMasterIdLst>
    <p:notesMasterId r:id="rId14"/>
  </p:notesMasterIdLst>
  <p:handoutMasterIdLst>
    <p:handoutMasterId r:id="rId15"/>
  </p:handoutMasterIdLst>
  <p:sldIdLst>
    <p:sldId id="359" r:id="rId3"/>
    <p:sldId id="397" r:id="rId4"/>
    <p:sldId id="375" r:id="rId5"/>
    <p:sldId id="399" r:id="rId6"/>
    <p:sldId id="391" r:id="rId7"/>
    <p:sldId id="394" r:id="rId8"/>
    <p:sldId id="393" r:id="rId9"/>
    <p:sldId id="379" r:id="rId10"/>
    <p:sldId id="400" r:id="rId11"/>
    <p:sldId id="398" r:id="rId12"/>
    <p:sldId id="360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4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85844" autoAdjust="0"/>
  </p:normalViewPr>
  <p:slideViewPr>
    <p:cSldViewPr snapToGrid="0" snapToObjects="1" showGuides="1">
      <p:cViewPr varScale="1">
        <p:scale>
          <a:sx n="86" d="100"/>
          <a:sy n="86" d="100"/>
        </p:scale>
        <p:origin x="60" y="60"/>
      </p:cViewPr>
      <p:guideLst>
        <p:guide orient="horz" pos="2137"/>
        <p:guide pos="4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12" d="100"/>
          <a:sy n="112" d="100"/>
        </p:scale>
        <p:origin x="429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maeker\Documents\Matis\Ettekanded\x%20&#213;IGE%20diagrammi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1"/>
          <c:tx>
            <c:strRef>
              <c:f>Hoiused!$C$7</c:f>
              <c:strCache>
                <c:ptCount val="1"/>
                <c:pt idx="0">
                  <c:v>MR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dLbls>
            <c:dLbl>
              <c:idx val="0"/>
              <c:layout>
                <c:manualLayout>
                  <c:x val="9.0879593840796653E-3"/>
                  <c:y val="-0.35225618631732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4E-4837-B449-D2DCAE8637E9}"/>
                </c:ext>
              </c:extLst>
            </c:dLbl>
            <c:dLbl>
              <c:idx val="1"/>
              <c:layout>
                <c:manualLayout>
                  <c:x val="6.2317435776546193E-2"/>
                  <c:y val="-0.34934497816593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4E-4837-B449-D2DCAE8637E9}"/>
                </c:ext>
              </c:extLst>
            </c:dLbl>
            <c:dLbl>
              <c:idx val="2"/>
              <c:layout>
                <c:manualLayout>
                  <c:x val="4.154495718436408E-2"/>
                  <c:y val="-0.34352256186317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4E-4837-B449-D2DCAE8637E9}"/>
                </c:ext>
              </c:extLst>
            </c:dLbl>
            <c:dLbl>
              <c:idx val="3"/>
              <c:layout>
                <c:manualLayout>
                  <c:x val="3.1529289910402235E-2"/>
                  <c:y val="-0.334414606471134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4E-4837-B449-D2DCAE8637E9}"/>
                </c:ext>
              </c:extLst>
            </c:dLbl>
            <c:dLbl>
              <c:idx val="4"/>
              <c:layout>
                <c:manualLayout>
                  <c:x val="2.0772478592181971E-2"/>
                  <c:y val="-0.32605531295487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4E-4837-B449-D2DCAE8637E9}"/>
                </c:ext>
              </c:extLst>
            </c:dLbl>
            <c:dLbl>
              <c:idx val="5"/>
              <c:layout>
                <c:manualLayout>
                  <c:x val="9.0879593840795577E-3"/>
                  <c:y val="-0.328966521106259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4E-4837-B449-D2DCAE8637E9}"/>
                </c:ext>
              </c:extLst>
            </c:dLbl>
            <c:dLbl>
              <c:idx val="6"/>
              <c:layout>
                <c:manualLayout>
                  <c:x val="-6.4913995600568951E-3"/>
                  <c:y val="-0.337700145560407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4E-4837-B449-D2DCAE8637E9}"/>
                </c:ext>
              </c:extLst>
            </c:dLbl>
            <c:dLbl>
              <c:idx val="7"/>
              <c:layout>
                <c:manualLayout>
                  <c:x val="-2.9526279500827163E-2"/>
                  <c:y val="-0.43645588429024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4E-4837-B449-D2DCAE8637E9}"/>
                </c:ext>
              </c:extLst>
            </c:dLbl>
            <c:spPr>
              <a:solidFill>
                <a:srgbClr val="7030A0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Hoiused!$A$8:$A$51</c:f>
              <c:numCache>
                <c:formatCode>m/d/yyyy</c:formatCode>
                <c:ptCount val="8"/>
                <c:pt idx="0">
                  <c:v>42004</c:v>
                </c:pt>
                <c:pt idx="1">
                  <c:v>42185</c:v>
                </c:pt>
                <c:pt idx="2">
                  <c:v>42369</c:v>
                </c:pt>
                <c:pt idx="3">
                  <c:v>42551</c:v>
                </c:pt>
                <c:pt idx="4">
                  <c:v>42735</c:v>
                </c:pt>
                <c:pt idx="5" formatCode="d/mm/yyyy">
                  <c:v>42916</c:v>
                </c:pt>
                <c:pt idx="6" formatCode="d/mm/yyyy">
                  <c:v>43100</c:v>
                </c:pt>
                <c:pt idx="7" formatCode="d/mm/yyyy">
                  <c:v>43281</c:v>
                </c:pt>
              </c:numCache>
            </c:numRef>
          </c:cat>
          <c:val>
            <c:numRef>
              <c:f>Hoiused!$C$8:$C$51</c:f>
              <c:numCache>
                <c:formatCode>0.00%</c:formatCode>
                <c:ptCount val="8"/>
                <c:pt idx="0">
                  <c:v>0.19099999999999995</c:v>
                </c:pt>
                <c:pt idx="1">
                  <c:v>0.19399999999999995</c:v>
                </c:pt>
                <c:pt idx="2">
                  <c:v>0.16200000000000003</c:v>
                </c:pt>
                <c:pt idx="3">
                  <c:v>0.15500000000000003</c:v>
                </c:pt>
                <c:pt idx="4">
                  <c:v>0.127</c:v>
                </c:pt>
                <c:pt idx="5">
                  <c:v>0.11450000000000005</c:v>
                </c:pt>
                <c:pt idx="6">
                  <c:v>0.11739999999999995</c:v>
                </c:pt>
                <c:pt idx="7">
                  <c:v>9.4600000000000017E-2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4E-4837-B449-D2DCAE863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716152"/>
        <c:axId val="240850120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Hoiused!$B$7</c15:sqref>
                        </c15:formulaRef>
                      </c:ext>
                    </c:extLst>
                    <c:strCache>
                      <c:ptCount val="1"/>
                      <c:pt idx="0">
                        <c:v>EE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Hoiused!$A$8:$A$51</c15:sqref>
                        </c15:formulaRef>
                      </c:ext>
                    </c:extLst>
                    <c:numCache>
                      <c:formatCode>m/d/yyyy</c:formatCode>
                      <c:ptCount val="8"/>
                      <c:pt idx="0">
                        <c:v>42004</c:v>
                      </c:pt>
                      <c:pt idx="1">
                        <c:v>42185</c:v>
                      </c:pt>
                      <c:pt idx="2">
                        <c:v>42369</c:v>
                      </c:pt>
                      <c:pt idx="3">
                        <c:v>42551</c:v>
                      </c:pt>
                      <c:pt idx="4">
                        <c:v>42735</c:v>
                      </c:pt>
                      <c:pt idx="5" formatCode="d/mm/yyyy">
                        <c:v>42916</c:v>
                      </c:pt>
                      <c:pt idx="6" formatCode="d/mm/yyyy">
                        <c:v>43100</c:v>
                      </c:pt>
                      <c:pt idx="7" formatCode="d/mm/yyyy">
                        <c:v>43281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Hoiused!$B$8:$B$51</c15:sqref>
                        </c15:formulaRef>
                      </c:ext>
                    </c:extLst>
                    <c:numCache>
                      <c:formatCode>0.00%</c:formatCode>
                      <c:ptCount val="8"/>
                      <c:pt idx="0">
                        <c:v>0.80900000000000005</c:v>
                      </c:pt>
                      <c:pt idx="1">
                        <c:v>0.80600000000000005</c:v>
                      </c:pt>
                      <c:pt idx="2">
                        <c:v>0.83799999999999997</c:v>
                      </c:pt>
                      <c:pt idx="3">
                        <c:v>0.84499999999999997</c:v>
                      </c:pt>
                      <c:pt idx="4">
                        <c:v>0.873</c:v>
                      </c:pt>
                      <c:pt idx="5">
                        <c:v>0.88549999999999995</c:v>
                      </c:pt>
                      <c:pt idx="6">
                        <c:v>0.88260000000000005</c:v>
                      </c:pt>
                      <c:pt idx="7">
                        <c:v>0.90539999999999998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2-674E-4837-B449-D2DCAE8637E9}"/>
                  </c:ext>
                </c:extLst>
              </c15:ser>
            </c15:filteredAreaSeries>
          </c:ext>
        </c:extLst>
      </c:areaChart>
      <c:lineChart>
        <c:grouping val="standard"/>
        <c:varyColors val="0"/>
        <c:ser>
          <c:idx val="2"/>
          <c:order val="2"/>
          <c:tx>
            <c:strRef>
              <c:f>Hoiused!$D$7</c:f>
              <c:strCache>
                <c:ptCount val="1"/>
                <c:pt idx="0">
                  <c:v>sh off-shore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298279912011379E-2"/>
                  <c:y val="-0.110625909752547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4E-4837-B449-D2DCAE8637E9}"/>
                </c:ext>
              </c:extLst>
            </c:dLbl>
            <c:dLbl>
              <c:idx val="1"/>
              <c:layout>
                <c:manualLayout>
                  <c:x val="-1.2982799120113552E-3"/>
                  <c:y val="-0.11353711790393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4E-4837-B449-D2DCAE8637E9}"/>
                </c:ext>
              </c:extLst>
            </c:dLbl>
            <c:dLbl>
              <c:idx val="2"/>
              <c:layout>
                <c:manualLayout>
                  <c:x val="-3.8948397360341371E-3"/>
                  <c:y val="-8.7336244541484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4E-4837-B449-D2DCAE8637E9}"/>
                </c:ext>
              </c:extLst>
            </c:dLbl>
            <c:dLbl>
              <c:idx val="3"/>
              <c:layout>
                <c:manualLayout>
                  <c:x val="-1.298279912011379E-3"/>
                  <c:y val="-0.110625909752547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4E-4837-B449-D2DCAE8637E9}"/>
                </c:ext>
              </c:extLst>
            </c:dLbl>
            <c:dLbl>
              <c:idx val="4"/>
              <c:layout>
                <c:manualLayout>
                  <c:x val="7.7896794720682741E-3"/>
                  <c:y val="-0.11104173113731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4E-4837-B449-D2DCAE8637E9}"/>
                </c:ext>
              </c:extLst>
            </c:dLbl>
            <c:dLbl>
              <c:idx val="5"/>
              <c:layout>
                <c:manualLayout>
                  <c:x val="-1.1684519208102411E-2"/>
                  <c:y val="-0.1717612809315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74E-4837-B449-D2DCAE8637E9}"/>
                </c:ext>
              </c:extLst>
            </c:dLbl>
            <c:dLbl>
              <c:idx val="6"/>
              <c:layout>
                <c:manualLayout>
                  <c:x val="-2.9860437976261717E-2"/>
                  <c:y val="-0.183406113537117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74E-4837-B449-D2DCAE8637E9}"/>
                </c:ext>
              </c:extLst>
            </c:dLbl>
            <c:dLbl>
              <c:idx val="7"/>
              <c:layout>
                <c:manualLayout>
                  <c:x val="-9.9945148251651419E-2"/>
                  <c:y val="-0.28620932338465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74E-4837-B449-D2DCAE8637E9}"/>
                </c:ext>
              </c:extLst>
            </c:dLbl>
            <c:spPr>
              <a:solidFill>
                <a:schemeClr val="accent2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accent2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Hoiused!$A$8:$A$51</c:f>
              <c:numCache>
                <c:formatCode>m/d/yyyy</c:formatCode>
                <c:ptCount val="8"/>
                <c:pt idx="0">
                  <c:v>42004</c:v>
                </c:pt>
                <c:pt idx="1">
                  <c:v>42185</c:v>
                </c:pt>
                <c:pt idx="2">
                  <c:v>42369</c:v>
                </c:pt>
                <c:pt idx="3">
                  <c:v>42551</c:v>
                </c:pt>
                <c:pt idx="4">
                  <c:v>42735</c:v>
                </c:pt>
                <c:pt idx="5" formatCode="d/mm/yyyy">
                  <c:v>42916</c:v>
                </c:pt>
                <c:pt idx="6" formatCode="d/mm/yyyy">
                  <c:v>43100</c:v>
                </c:pt>
                <c:pt idx="7" formatCode="d/mm/yyyy">
                  <c:v>43281</c:v>
                </c:pt>
              </c:numCache>
            </c:numRef>
          </c:cat>
          <c:val>
            <c:numRef>
              <c:f>Hoiused!$D$8:$D$51</c:f>
              <c:numCache>
                <c:formatCode>0.00%</c:formatCode>
                <c:ptCount val="8"/>
                <c:pt idx="0">
                  <c:v>8.5000000000000006E-2</c:v>
                </c:pt>
                <c:pt idx="1">
                  <c:v>8.7999999999999995E-2</c:v>
                </c:pt>
                <c:pt idx="2">
                  <c:v>6.6000000000000003E-2</c:v>
                </c:pt>
                <c:pt idx="3">
                  <c:v>5.6000000000000001E-2</c:v>
                </c:pt>
                <c:pt idx="4">
                  <c:v>4.9000000000000002E-2</c:v>
                </c:pt>
                <c:pt idx="5">
                  <c:v>1.83E-2</c:v>
                </c:pt>
                <c:pt idx="6">
                  <c:v>1.32E-2</c:v>
                </c:pt>
                <c:pt idx="7">
                  <c:v>8.8999999999999999E-3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674E-4837-B449-D2DCAE863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716152"/>
        <c:axId val="240850120"/>
      </c:lineChart>
      <c:dateAx>
        <c:axId val="239716152"/>
        <c:scaling>
          <c:orientation val="minMax"/>
          <c:min val="42004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40850120"/>
        <c:crosses val="autoZero"/>
        <c:auto val="0"/>
        <c:lblOffset val="100"/>
        <c:baseTimeUnit val="days"/>
        <c:majorUnit val="3"/>
        <c:majorTimeUnit val="months"/>
        <c:minorUnit val="1"/>
        <c:minorTimeUnit val="months"/>
      </c:dateAx>
      <c:valAx>
        <c:axId val="240850120"/>
        <c:scaling>
          <c:orientation val="minMax"/>
          <c:max val="0.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39716152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103C5-C8F5-8D42-985A-F162305190A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DCB64-C9A7-AA4F-AFA5-12AD6034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4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C1350-C846-C24E-BFC6-4CAC6F7AF3B6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EDD66-E887-DB40-BE68-E0EC1C037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429001"/>
            <a:ext cx="9902794" cy="18941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t-EE" dirty="0" smtClean="0"/>
              <a:t>Siia nimed ja muu vajaliku info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58925" y="1373880"/>
            <a:ext cx="9867869" cy="184410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t-EE" dirty="0" smtClean="0"/>
              <a:t>Siia kirjutan </a:t>
            </a:r>
            <a:br>
              <a:rPr lang="et-EE" dirty="0" smtClean="0"/>
            </a:br>
            <a:r>
              <a:rPr lang="et-EE" dirty="0" smtClean="0"/>
              <a:t>esitluse pealkirja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657" y="354319"/>
            <a:ext cx="5682343" cy="559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70000"/>
          </a:blip>
          <a:stretch>
            <a:fillRect/>
          </a:stretch>
        </p:blipFill>
        <p:spPr>
          <a:xfrm>
            <a:off x="8322782" y="3033584"/>
            <a:ext cx="5393216" cy="539321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808892" y="6213231"/>
            <a:ext cx="2356339" cy="4337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558925" y="5650943"/>
            <a:ext cx="4537075" cy="7567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1470503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82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title="Pilt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524000" y="3429001"/>
            <a:ext cx="9902794" cy="18941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58925" y="1373880"/>
            <a:ext cx="9867869" cy="184410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t-EE" dirty="0" smtClean="0"/>
              <a:t>Siia kirjutan </a:t>
            </a:r>
            <a:br>
              <a:rPr lang="et-EE" dirty="0" smtClean="0"/>
            </a:br>
            <a:r>
              <a:rPr lang="et-EE" dirty="0" smtClean="0"/>
              <a:t>esitluse pealkirja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70000"/>
          </a:blip>
          <a:stretch>
            <a:fillRect/>
          </a:stretch>
        </p:blipFill>
        <p:spPr>
          <a:xfrm>
            <a:off x="8322782" y="3033584"/>
            <a:ext cx="5393216" cy="539321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808892" y="6213231"/>
            <a:ext cx="2356339" cy="4337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558925" y="5650943"/>
            <a:ext cx="4537075" cy="7567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071" y="384716"/>
            <a:ext cx="5734381" cy="5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98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82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he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668215"/>
            <a:ext cx="10515600" cy="3921247"/>
          </a:xfr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rPr lang="et-EE" dirty="0" smtClean="0"/>
              <a:t>Vaheleht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ul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title="Pilt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fotoga 1"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08892" y="6213231"/>
            <a:ext cx="2356339" cy="43375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926"/>
          <a:stretch/>
        </p:blipFill>
        <p:spPr>
          <a:xfrm>
            <a:off x="-9523" y="0"/>
            <a:ext cx="12201524" cy="68389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26456" y="0"/>
            <a:ext cx="10125073" cy="5695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657" y="354319"/>
            <a:ext cx="5682343" cy="559286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58925" y="1373880"/>
            <a:ext cx="7908925" cy="184410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t-EE" dirty="0" smtClean="0"/>
              <a:t>Siia kirjutan </a:t>
            </a:r>
            <a:br>
              <a:rPr lang="et-EE" dirty="0" smtClean="0"/>
            </a:br>
            <a:r>
              <a:rPr lang="et-EE" dirty="0" smtClean="0"/>
              <a:t>esitluse pealkirja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8924" y="4305131"/>
            <a:ext cx="7908925" cy="78261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t-EE" dirty="0" smtClean="0"/>
              <a:t>Siia nimed ja muu vajaliku info</a:t>
            </a:r>
          </a:p>
        </p:txBody>
      </p:sp>
    </p:spTree>
    <p:extLst>
      <p:ext uri="{BB962C8B-B14F-4D97-AF65-F5344CB8AC3E}">
        <p14:creationId xmlns:p14="http://schemas.microsoft.com/office/powerpoint/2010/main" val="739273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82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fotoga 2"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08892" y="6213231"/>
            <a:ext cx="2356339" cy="43375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" y="0"/>
            <a:ext cx="12158133" cy="68389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3172" y="-16933"/>
            <a:ext cx="10118722" cy="5695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657" y="354319"/>
            <a:ext cx="5682343" cy="559286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58925" y="1373880"/>
            <a:ext cx="7908925" cy="184410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t-EE" dirty="0" smtClean="0"/>
              <a:t>Siia kirjutan </a:t>
            </a:r>
            <a:br>
              <a:rPr lang="et-EE" dirty="0" smtClean="0"/>
            </a:br>
            <a:r>
              <a:rPr lang="et-EE" dirty="0" smtClean="0"/>
              <a:t>esitluse pealkirja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8924" y="4305131"/>
            <a:ext cx="7908925" cy="78261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t-EE" dirty="0" smtClean="0"/>
              <a:t>Siia nimed ja muu vajaliku info</a:t>
            </a:r>
          </a:p>
        </p:txBody>
      </p:sp>
    </p:spTree>
    <p:extLst>
      <p:ext uri="{BB962C8B-B14F-4D97-AF65-F5344CB8AC3E}">
        <p14:creationId xmlns:p14="http://schemas.microsoft.com/office/powerpoint/2010/main" val="1219407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82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tel fotoga 2"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08892" y="6213231"/>
            <a:ext cx="2356339" cy="43375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95" y="-19051"/>
            <a:ext cx="12225868" cy="687705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20105" y="-16933"/>
            <a:ext cx="10118722" cy="5695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657" y="354319"/>
            <a:ext cx="5682343" cy="559286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58925" y="1373880"/>
            <a:ext cx="7908925" cy="184410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t-EE" dirty="0" smtClean="0"/>
              <a:t>Siia kirjutan </a:t>
            </a:r>
            <a:br>
              <a:rPr lang="et-EE" dirty="0" smtClean="0"/>
            </a:br>
            <a:r>
              <a:rPr lang="et-EE" dirty="0" smtClean="0"/>
              <a:t>esitluse pealkirja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8924" y="4305131"/>
            <a:ext cx="7908925" cy="78261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t-EE" dirty="0" smtClean="0"/>
              <a:t>Siia nimed ja muu vajaliku info</a:t>
            </a:r>
          </a:p>
        </p:txBody>
      </p:sp>
    </p:spTree>
    <p:extLst>
      <p:ext uri="{BB962C8B-B14F-4D97-AF65-F5344CB8AC3E}">
        <p14:creationId xmlns:p14="http://schemas.microsoft.com/office/powerpoint/2010/main" val="12260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82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he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668215"/>
            <a:ext cx="10515600" cy="3921247"/>
          </a:xfr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rPr lang="et-EE" dirty="0" smtClean="0"/>
              <a:t>Vaheleht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DF5A-D7C5-C949-A85B-717023AFBD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nul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6473"/>
            <a:ext cx="10515600" cy="5650490"/>
          </a:xfrm>
        </p:spPr>
        <p:txBody>
          <a:bodyPr/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DF5A-D7C5-C949-A85B-717023AFBD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1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DF5A-D7C5-C949-A85B-717023AFB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ul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t-EE" dirty="0" smtClean="0"/>
              <a:t>Sisu 2 tulpa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DF5A-D7C5-C949-A85B-717023AF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5172"/>
            <a:ext cx="10515600" cy="10123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47157"/>
            <a:ext cx="10515600" cy="44298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7821-BA11-E948-AB7E-D4F9F56C964D}" type="datetime1">
              <a:rPr lang="et-EE" smtClean="0"/>
              <a:t>29.08.2018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990" y="6275837"/>
            <a:ext cx="10476810" cy="247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Atlas Grotesk Light" charset="0"/>
                <a:ea typeface="Atlas Grotesk Light" charset="0"/>
                <a:cs typeface="Atlas Grotesk Light" charset="0"/>
              </a:defRPr>
            </a:lvl1pPr>
          </a:lstStyle>
          <a:p>
            <a:fld id="{CBB7DF5A-D7C5-C949-A85B-717023AFBD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0" y="6257476"/>
            <a:ext cx="2697310" cy="26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7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4" r:id="rId2"/>
    <p:sldLayoutId id="2147483685" r:id="rId3"/>
    <p:sldLayoutId id="2147483686" r:id="rId4"/>
    <p:sldLayoutId id="2147483669" r:id="rId5"/>
    <p:sldLayoutId id="2147483668" r:id="rId6"/>
    <p:sldLayoutId id="2147483683" r:id="rId7"/>
    <p:sldLayoutId id="2147483682" r:id="rId8"/>
    <p:sldLayoutId id="2147483670" r:id="rId9"/>
    <p:sldLayoutId id="214748367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Publico Headline" charset="0"/>
          <a:ea typeface="Publico Headline" charset="0"/>
          <a:cs typeface="Publico Headline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Tx/>
        <a:buNone/>
        <a:defRPr sz="2400" b="0" i="0" kern="1200">
          <a:solidFill>
            <a:schemeClr val="tx1"/>
          </a:solidFill>
          <a:latin typeface="Atlas Grotesk Light" charset="0"/>
          <a:ea typeface="Atlas Grotesk Light" charset="0"/>
          <a:cs typeface="Atlas Grotesk Light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/>
        <a:buChar char="•"/>
        <a:defRPr sz="2400" b="0" i="0" kern="1200">
          <a:solidFill>
            <a:schemeClr val="tx1"/>
          </a:solidFill>
          <a:latin typeface="Atlas Grotesk Light" charset="0"/>
          <a:ea typeface="Atlas Grotesk Light" charset="0"/>
          <a:cs typeface="Atlas Grotesk Light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/>
        <a:buChar char="•"/>
        <a:defRPr sz="1800" b="0" i="0" kern="1200">
          <a:solidFill>
            <a:schemeClr val="tx1"/>
          </a:solidFill>
          <a:latin typeface="Atlas Grotesk Light" charset="0"/>
          <a:ea typeface="Atlas Grotesk Light" charset="0"/>
          <a:cs typeface="Atlas Grotesk Light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/>
        <a:buChar char="•"/>
        <a:defRPr sz="1800" b="0" i="0" kern="1200">
          <a:solidFill>
            <a:schemeClr val="tx1"/>
          </a:solidFill>
          <a:latin typeface="Atlas Grotesk Light" charset="0"/>
          <a:ea typeface="Atlas Grotesk Light" charset="0"/>
          <a:cs typeface="Atlas Grotesk Light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/>
        <a:buChar char="•"/>
        <a:defRPr sz="1800" b="0" i="0" kern="1200">
          <a:solidFill>
            <a:schemeClr val="tx1"/>
          </a:solidFill>
          <a:latin typeface="Atlas Grotesk Light" charset="0"/>
          <a:ea typeface="Atlas Grotesk Light" charset="0"/>
          <a:cs typeface="Atlas Grotesk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5172"/>
            <a:ext cx="10515600" cy="10123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47157"/>
            <a:ext cx="10515600" cy="44298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DB7A4-04D4-E940-9DA1-875A922175E5}" type="datetime1">
              <a:rPr lang="et-EE" smtClean="0"/>
              <a:t>29.08.2018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708" y="6275439"/>
            <a:ext cx="10486092" cy="2482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bg1"/>
                </a:solidFill>
                <a:latin typeface="Atlas Grotesk Light" charset="0"/>
                <a:ea typeface="Atlas Grotesk Light" charset="0"/>
                <a:cs typeface="Atlas Grotesk Light" charset="0"/>
              </a:defRPr>
            </a:lvl1pPr>
          </a:lstStyle>
          <a:p>
            <a:fld id="{CBB7DF5A-D7C5-C949-A85B-717023AFBD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08" y="6257875"/>
            <a:ext cx="2708870" cy="2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1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Publico Headline" charset="0"/>
          <a:ea typeface="Publico Headline" charset="0"/>
          <a:cs typeface="Publico Headline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Tx/>
        <a:buNone/>
        <a:defRPr sz="2400" b="0" i="0" kern="1200">
          <a:solidFill>
            <a:schemeClr val="bg1"/>
          </a:solidFill>
          <a:latin typeface="Atlas Grotesk Light" charset="0"/>
          <a:ea typeface="Atlas Grotesk Light" charset="0"/>
          <a:cs typeface="Atlas Grotesk Light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/>
        <a:buChar char="•"/>
        <a:defRPr sz="2400" b="0" i="0" kern="1200">
          <a:solidFill>
            <a:schemeClr val="bg1"/>
          </a:solidFill>
          <a:latin typeface="Atlas Grotesk Light" charset="0"/>
          <a:ea typeface="Atlas Grotesk Light" charset="0"/>
          <a:cs typeface="Atlas Grotesk Light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/>
        <a:buChar char="•"/>
        <a:defRPr sz="1800" b="0" i="0" kern="1200">
          <a:solidFill>
            <a:schemeClr val="bg1"/>
          </a:solidFill>
          <a:latin typeface="Atlas Grotesk Light" charset="0"/>
          <a:ea typeface="Atlas Grotesk Light" charset="0"/>
          <a:cs typeface="Atlas Grotesk Light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/>
        <a:buChar char="•"/>
        <a:defRPr sz="1800" b="0" i="0" kern="1200">
          <a:solidFill>
            <a:schemeClr val="bg1"/>
          </a:solidFill>
          <a:latin typeface="Atlas Grotesk Light" charset="0"/>
          <a:ea typeface="Atlas Grotesk Light" charset="0"/>
          <a:cs typeface="Atlas Grotesk Light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/>
        <a:buChar char="•"/>
        <a:defRPr sz="1800" b="0" i="0" kern="1200">
          <a:solidFill>
            <a:schemeClr val="bg1"/>
          </a:solidFill>
          <a:latin typeface="Atlas Grotesk Light" charset="0"/>
          <a:ea typeface="Atlas Grotesk Light" charset="0"/>
          <a:cs typeface="Atlas Grotesk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8925" y="1622533"/>
            <a:ext cx="9867869" cy="1844105"/>
          </a:xfrm>
        </p:spPr>
        <p:txBody>
          <a:bodyPr>
            <a:normAutofit fontScale="90000"/>
          </a:bodyPr>
          <a:lstStyle/>
          <a:p>
            <a:r>
              <a:rPr lang="et-EE" sz="5400" dirty="0" smtClean="0"/>
              <a:t>Finantsjärelevalve ja rahapesu tõkestamine</a:t>
            </a:r>
            <a:br>
              <a:rPr lang="et-EE" sz="5400" dirty="0" smtClean="0"/>
            </a:br>
            <a:endParaRPr lang="en-US" sz="5400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58925" y="3086101"/>
            <a:ext cx="7908925" cy="2888672"/>
          </a:xfrm>
        </p:spPr>
        <p:txBody>
          <a:bodyPr/>
          <a:lstStyle/>
          <a:p>
            <a:endParaRPr lang="en-GB" dirty="0" smtClean="0"/>
          </a:p>
          <a:p>
            <a:endParaRPr lang="et-EE" dirty="0" smtClean="0"/>
          </a:p>
          <a:p>
            <a:endParaRPr lang="et-EE" dirty="0"/>
          </a:p>
          <a:p>
            <a:r>
              <a:rPr lang="et-EE" dirty="0" smtClean="0"/>
              <a:t>Kilvar Kessler</a:t>
            </a:r>
          </a:p>
          <a:p>
            <a:r>
              <a:rPr lang="et-EE" dirty="0" smtClean="0"/>
              <a:t>23.08.2018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Kokkuvõte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FI on finantsjärelevalve, mitte uurimisasutus ega rahapesu analüüsikeskus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FI </a:t>
            </a:r>
            <a:r>
              <a:rPr lang="et-EE" dirty="0"/>
              <a:t>oli toona esimene ning ainus Eesti ja Taani riigi asutus, kes 2014/2015 nähtavaid ja reaalsete tagajärgedega </a:t>
            </a:r>
            <a:r>
              <a:rPr lang="et-EE" dirty="0" err="1"/>
              <a:t>järelevalvelisi</a:t>
            </a:r>
            <a:r>
              <a:rPr lang="et-EE" dirty="0"/>
              <a:t> samme seoses riskantsete mitteresidentide äriga </a:t>
            </a:r>
            <a:r>
              <a:rPr lang="et-EE" dirty="0" err="1"/>
              <a:t>Danske</a:t>
            </a:r>
            <a:r>
              <a:rPr lang="et-EE" dirty="0"/>
              <a:t> panga suunal </a:t>
            </a:r>
            <a:r>
              <a:rPr lang="et-EE" dirty="0" smtClean="0"/>
              <a:t>astus</a:t>
            </a:r>
            <a:endParaRPr lang="et-E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</a:t>
            </a:r>
            <a:r>
              <a:rPr lang="et-EE" dirty="0"/>
              <a:t>I jõuline töö on vähendanud </a:t>
            </a:r>
            <a:r>
              <a:rPr lang="et-EE" dirty="0" smtClean="0"/>
              <a:t>riske, tunnustatud partnerite poolt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FI jätkab tööd riskide vähendamiseks seoses mitteresidentide teenindamisega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err="1" smtClean="0"/>
              <a:t>Danske</a:t>
            </a:r>
            <a:r>
              <a:rPr lang="et-EE" dirty="0" smtClean="0"/>
              <a:t> kaasuse mainekahju juhtimisel olulised erinevad tegevused, sh koordineeritud ja asutuste edusamme näitav kommunikatsioon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DF5A-D7C5-C949-A85B-717023AFBDC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DF5A-D7C5-C949-A85B-717023AFBDC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76990" y="2619717"/>
            <a:ext cx="6215743" cy="2751592"/>
          </a:xfrm>
        </p:spPr>
        <p:txBody>
          <a:bodyPr/>
          <a:lstStyle/>
          <a:p>
            <a:r>
              <a:rPr lang="en-GB" sz="4400" dirty="0" smtClean="0"/>
              <a:t>T</a:t>
            </a:r>
            <a:r>
              <a:rPr lang="et-EE" sz="4400" dirty="0" err="1" smtClean="0"/>
              <a:t>änan</a:t>
            </a:r>
            <a:r>
              <a:rPr lang="et-EE" sz="4400" dirty="0" smtClean="0"/>
              <a:t>!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6398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Teejuht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Ülevaade, kes on kes rahapesu tõkestamisel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Lühidalt </a:t>
            </a:r>
            <a:r>
              <a:rPr lang="et-EE" dirty="0" err="1" smtClean="0"/>
              <a:t>Danske</a:t>
            </a:r>
            <a:r>
              <a:rPr lang="et-EE" dirty="0" smtClean="0"/>
              <a:t> kaasusest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Finantsinspektsiooni („FI“) finantsjärelevalve poliitika, töö ja tulemused seoses rahapesu tõkestamisega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FI edasised tegevused ja mõtteid keskkonna täiustamiseks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DF5A-D7C5-C949-A85B-717023AFBDC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Asutused rahapesu tõkestamisel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08" y="1747838"/>
            <a:ext cx="9682983" cy="4429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DF5A-D7C5-C949-A85B-717023AFBDC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Finantsinspektsioon teeb</a:t>
            </a:r>
            <a:r>
              <a:rPr lang="et-EE" dirty="0"/>
              <a:t> </a:t>
            </a:r>
            <a:r>
              <a:rPr lang="et-EE" dirty="0" smtClean="0"/>
              <a:t>finantsjärelevalvet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1" y="1764739"/>
            <a:ext cx="10792589" cy="45110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DF5A-D7C5-C949-A85B-717023AFBDC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FI sundis </a:t>
            </a:r>
            <a:r>
              <a:rPr lang="et-EE" dirty="0"/>
              <a:t>2015 </a:t>
            </a:r>
            <a:r>
              <a:rPr lang="et-EE" dirty="0" err="1" smtClean="0"/>
              <a:t>Dansket</a:t>
            </a:r>
            <a:r>
              <a:rPr lang="et-EE" dirty="0" smtClean="0"/>
              <a:t> riskantse äri lõpetama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FI tegi 2014 </a:t>
            </a:r>
            <a:r>
              <a:rPr lang="et-EE" dirty="0" err="1"/>
              <a:t>Danske</a:t>
            </a:r>
            <a:r>
              <a:rPr lang="et-EE" dirty="0"/>
              <a:t> Bank A/S Eesti </a:t>
            </a:r>
            <a:r>
              <a:rPr lang="et-EE" dirty="0" smtClean="0"/>
              <a:t>filiaalis </a:t>
            </a:r>
            <a:r>
              <a:rPr lang="et-EE" dirty="0"/>
              <a:t>(„</a:t>
            </a:r>
            <a:r>
              <a:rPr lang="et-EE" dirty="0" err="1"/>
              <a:t>Danske</a:t>
            </a:r>
            <a:r>
              <a:rPr lang="et-EE" dirty="0"/>
              <a:t>“) </a:t>
            </a:r>
            <a:r>
              <a:rPr lang="et-EE" dirty="0" smtClean="0"/>
              <a:t>kaks kohapealset kontrolli, kus tuvastati olulised rikkumised organisatsiooni ülesehituses: </a:t>
            </a:r>
            <a:r>
              <a:rPr lang="et-EE" dirty="0" err="1" smtClean="0"/>
              <a:t>Danske</a:t>
            </a:r>
            <a:r>
              <a:rPr lang="et-EE" dirty="0" smtClean="0"/>
              <a:t> riskikontroll ei vastanud ärimudelile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Rakendus </a:t>
            </a:r>
            <a:r>
              <a:rPr lang="et-EE" dirty="0" err="1" smtClean="0"/>
              <a:t>järelevalveline</a:t>
            </a:r>
            <a:r>
              <a:rPr lang="et-EE" dirty="0" smtClean="0"/>
              <a:t> dialoog </a:t>
            </a:r>
            <a:r>
              <a:rPr lang="et-EE" dirty="0" err="1" smtClean="0"/>
              <a:t>Danskega</a:t>
            </a:r>
            <a:endParaRPr lang="et-E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Piisava arengu mittetajumisel FI otsustas 2015 </a:t>
            </a:r>
            <a:r>
              <a:rPr lang="et-EE" dirty="0" err="1" smtClean="0"/>
              <a:t>Dansket</a:t>
            </a:r>
            <a:r>
              <a:rPr lang="et-EE" dirty="0" smtClean="0"/>
              <a:t> kohustada ettekirjutusega viima riskikontroll kooskõlla seadusega ja vastavaks ärimudelile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err="1" smtClean="0"/>
              <a:t>Danske</a:t>
            </a:r>
            <a:r>
              <a:rPr lang="et-EE" dirty="0" smtClean="0"/>
              <a:t> muutis tippjuhi ning 2015 lõpuks sisuliselt lõpetas probleemi juurpõhjuseks olnud äri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DF5A-D7C5-C949-A85B-717023AFBDC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</a:t>
            </a:r>
            <a:r>
              <a:rPr lang="et-EE" dirty="0" smtClean="0"/>
              <a:t>I sõnum turule: riskikontrollid peavad vastama ärile/riskiisule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031" y="1567543"/>
            <a:ext cx="10515600" cy="44298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FI üheks strateegiliseks prioriteediks alates 2014 on rahapesu tõkestamisele suunatud riskikontrollide kvaliteet finantsvahendajates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Sellest ajast on FI arendanud finantsjärelevalve analüütikat ja metoodikat, oluliselt suurendanud kohapealsete kontrollide arvu, pidevalt näidanud teema olulisust pankade tippjuhtidele, vajadusel rakendanud haldusinstrumente ja loonud (kohtu)pretsedente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FI on </a:t>
            </a:r>
            <a:r>
              <a:rPr lang="et-EE" dirty="0" smtClean="0"/>
              <a:t>turule näidanud kohalolekut ja lahendanud mitu </a:t>
            </a:r>
            <a:r>
              <a:rPr lang="et-EE" dirty="0"/>
              <a:t>olulist riski: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t-EE" sz="2200" dirty="0" err="1" smtClean="0"/>
              <a:t>Danske</a:t>
            </a:r>
            <a:r>
              <a:rPr lang="et-EE" sz="2200" dirty="0" smtClean="0"/>
              <a:t> sisuliselt suletud, Eesti </a:t>
            </a:r>
            <a:r>
              <a:rPr lang="et-EE" sz="2200" dirty="0"/>
              <a:t>Krediidipank -&gt; </a:t>
            </a:r>
            <a:r>
              <a:rPr lang="et-EE" sz="2200" dirty="0" err="1"/>
              <a:t>Coop</a:t>
            </a:r>
            <a:r>
              <a:rPr lang="et-EE" sz="2200" dirty="0"/>
              <a:t> </a:t>
            </a:r>
            <a:r>
              <a:rPr lang="et-EE" sz="2200" dirty="0" smtClean="0"/>
              <a:t>Pank, </a:t>
            </a:r>
            <a:r>
              <a:rPr lang="et-EE" sz="2200" dirty="0" err="1" smtClean="0"/>
              <a:t>Versobank</a:t>
            </a:r>
            <a:r>
              <a:rPr lang="et-EE" sz="2200" dirty="0" smtClean="0"/>
              <a:t> </a:t>
            </a:r>
            <a:r>
              <a:rPr lang="et-EE" sz="2200" dirty="0"/>
              <a:t>suletud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t-EE" sz="2200" dirty="0" smtClean="0"/>
              <a:t>Suurpangad muutnud ärimudelit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t-EE" sz="2200" dirty="0" smtClean="0"/>
              <a:t>Korduvalt </a:t>
            </a:r>
            <a:r>
              <a:rPr lang="et-EE" sz="2200" dirty="0"/>
              <a:t>tõkestatud kahtlase raha pääs </a:t>
            </a:r>
            <a:r>
              <a:rPr lang="et-EE" sz="2200" dirty="0" smtClean="0"/>
              <a:t>makseasutuste ja </a:t>
            </a:r>
            <a:r>
              <a:rPr lang="et-EE" sz="2200" dirty="0"/>
              <a:t>fondivalitsejate </a:t>
            </a:r>
            <a:r>
              <a:rPr lang="et-EE" sz="2200" dirty="0" smtClean="0"/>
              <a:t>turule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DF5A-D7C5-C949-A85B-717023AFBDC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</a:t>
            </a:r>
            <a:r>
              <a:rPr lang="et-EE" dirty="0"/>
              <a:t>I jõuline töö </a:t>
            </a:r>
            <a:r>
              <a:rPr lang="et-EE" dirty="0" smtClean="0"/>
              <a:t>on vähendanud riske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DF5A-D7C5-C949-A85B-717023AFBDC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19651" y="1584167"/>
            <a:ext cx="5469774" cy="39551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2400" b="0" i="0" kern="1200">
                <a:solidFill>
                  <a:schemeClr val="tx1"/>
                </a:solidFill>
                <a:latin typeface="Atlas Grotesk Light" charset="0"/>
                <a:ea typeface="Atlas Grotesk Light" charset="0"/>
                <a:cs typeface="Atlas Grotesk Light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tlas Grotesk Light" charset="0"/>
                <a:ea typeface="Atlas Grotesk Light" charset="0"/>
                <a:cs typeface="Atlas Grotesk Light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tlas Grotesk Light" charset="0"/>
                <a:ea typeface="Atlas Grotesk Light" charset="0"/>
                <a:cs typeface="Atlas Grotesk Light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tlas Grotesk Light" charset="0"/>
                <a:ea typeface="Atlas Grotesk Light" charset="0"/>
                <a:cs typeface="Atlas Grotesk Light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tlas Grotesk Light" charset="0"/>
                <a:ea typeface="Atlas Grotesk Light" charset="0"/>
                <a:cs typeface="Atlas Grotesk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t-EE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020794"/>
              </p:ext>
            </p:extLst>
          </p:nvPr>
        </p:nvGraphicFramePr>
        <p:xfrm>
          <a:off x="1099896" y="1737361"/>
          <a:ext cx="6722379" cy="434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822275" y="4023360"/>
            <a:ext cx="3598025" cy="2060760"/>
          </a:xfrm>
        </p:spPr>
        <p:txBody>
          <a:bodyPr/>
          <a:lstStyle/>
          <a:p>
            <a:pPr marL="342900" lvl="0" indent="-342900" algn="r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t-EE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 </a:t>
            </a:r>
            <a:r>
              <a:rPr lang="et-EE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rahandusministeerium </a:t>
            </a:r>
            <a:r>
              <a:rPr lang="et-EE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2018:</a:t>
            </a:r>
          </a:p>
          <a:p>
            <a:pPr lvl="0" algn="r">
              <a:spcBef>
                <a:spcPts val="0"/>
              </a:spcBef>
              <a:tabLst>
                <a:tab pos="457200" algn="l"/>
              </a:tabLst>
            </a:pPr>
            <a:endParaRPr lang="et-EE" sz="1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spcBef>
                <a:spcPts val="0"/>
              </a:spcBef>
              <a:tabLst>
                <a:tab pos="457200" algn="l"/>
              </a:tabLst>
            </a:pPr>
            <a:r>
              <a:rPr lang="et-EE" sz="1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Assistant</a:t>
            </a:r>
            <a:r>
              <a:rPr lang="et-EE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Secretary</a:t>
            </a:r>
            <a:r>
              <a:rPr lang="et-E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Billingslea</a:t>
            </a:r>
            <a:r>
              <a:rPr lang="et-E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applauded</a:t>
            </a:r>
            <a:r>
              <a:rPr lang="et-E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steps</a:t>
            </a:r>
            <a:r>
              <a:rPr lang="et-E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already</a:t>
            </a:r>
            <a:r>
              <a:rPr lang="et-E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taken</a:t>
            </a:r>
            <a:r>
              <a:rPr lang="et-E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et-E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Estonia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</a:t>
            </a:r>
            <a:r>
              <a:rPr lang="et-E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non-resident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banking</a:t>
            </a:r>
            <a:r>
              <a:rPr lang="et-E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deposits</a:t>
            </a:r>
            <a:r>
              <a:rPr lang="et-E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r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t-EE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t-EE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IMF </a:t>
            </a:r>
            <a:r>
              <a:rPr lang="et-EE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2018: </a:t>
            </a:r>
          </a:p>
          <a:p>
            <a:pPr algn="r">
              <a:spcBef>
                <a:spcPts val="0"/>
              </a:spcBef>
            </a:pPr>
            <a:endParaRPr lang="et-EE" sz="1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et-EE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Estonian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authorities</a:t>
            </a:r>
            <a:r>
              <a:rPr lang="et-E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lang="et-E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</a:t>
            </a:r>
            <a:r>
              <a:rPr lang="et-E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</a:t>
            </a:r>
            <a:r>
              <a:rPr lang="et-E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policies</a:t>
            </a:r>
            <a:r>
              <a:rPr lang="et-E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</a:t>
            </a:r>
            <a:r>
              <a:rPr lang="et-E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</a:t>
            </a:r>
            <a:r>
              <a:rPr lang="et-E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money</a:t>
            </a:r>
            <a:r>
              <a:rPr lang="et-E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laundering</a:t>
            </a:r>
            <a:r>
              <a:rPr lang="et-EE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terrorism </a:t>
            </a:r>
            <a:r>
              <a:rPr lang="et-EE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financing</a:t>
            </a:r>
            <a:r>
              <a:rPr lang="et-E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000" dirty="0" smtClean="0"/>
          </a:p>
        </p:txBody>
      </p:sp>
    </p:spTree>
    <p:extLst>
      <p:ext uri="{BB962C8B-B14F-4D97-AF65-F5344CB8AC3E}">
        <p14:creationId xmlns:p14="http://schemas.microsoft.com/office/powerpoint/2010/main" val="29032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Finantsinspektsiooni edasine tegevus rahapesu tõkestamisega seotud valdkonnas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 smtClean="0"/>
              <a:t>Finantsinspektsioon: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t-EE" sz="2200" dirty="0"/>
              <a:t>o</a:t>
            </a:r>
            <a:r>
              <a:rPr lang="et-EE" sz="2200" dirty="0" smtClean="0"/>
              <a:t>ma seadusejärgse finantsjärelevalve mandaadi piires jätkab kehtiva strateegia ja iga-aastase tööplaani täitmist rahapesu riskide vähendamiseks sektoris, kestvalt analüüsib tegevuse ja metoodika mõju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t-EE" sz="2200" dirty="0" smtClean="0"/>
              <a:t>plaanipäraselt alustab dialoogi nõukoguga eelseisva strateegiaperioodi prioriteetide määratlemiseks, organisatsiooni kohandamiseks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t-EE" sz="2200" dirty="0" smtClean="0"/>
              <a:t>panustab jätkuvalt riigi teistesse tegevustesse, sh kriminaalmenetlustesse ja õigusloomesse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t-EE" sz="2200" dirty="0"/>
              <a:t>o</a:t>
            </a:r>
            <a:r>
              <a:rPr lang="et-EE" sz="2200" dirty="0" smtClean="0"/>
              <a:t>n hea meelega valmis osalema muudes Eesti finantssektori head mainet taastavates koordineeritud tegevustes</a:t>
            </a:r>
            <a:endParaRPr lang="et-EE" sz="2200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DF5A-D7C5-C949-A85B-717023AFBDC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Mõtteid keskkonna täiustamiseks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Eesmärgiks kurjategijatele tõkete tõstmine ja Eesti maine parandamine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Õigusraamistik: (1) kaaluda asjakohaste kuriteokoosseisude muutmist; (2) kaaluda pööratud tõendamiskoormist kontode „külmutamisel“ või muul taolisel tegevusel; (3) tõsta professionaalsetele turuosalistele kohalduvaid rahalisi karistusi finantsturu õigusaktide rikkumise korral; (4) kaaluda süüteo aegumistähtaja raamistiku muutmist ja juriidilise isiku vastutuse skeemi muutmist; (5) kaaluda teatud finantsvahendajatele täiendava aruandluse kehtestamist kontode ja nende käivete kohta (kuna vastav info puudub)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Institutsioonid: (1) kriminaalmenetluse raames selgitada välja </a:t>
            </a:r>
            <a:r>
              <a:rPr lang="et-EE" sz="2000" dirty="0" err="1" smtClean="0"/>
              <a:t>Danskes</a:t>
            </a:r>
            <a:r>
              <a:rPr lang="et-EE" sz="2000" dirty="0"/>
              <a:t> </a:t>
            </a:r>
            <a:r>
              <a:rPr lang="et-EE" sz="2000" dirty="0" smtClean="0"/>
              <a:t>toimunud võimalikud kuriteod; (2) paremini rakendada </a:t>
            </a:r>
            <a:r>
              <a:rPr lang="et-EE" sz="2000" dirty="0"/>
              <a:t>AMLD-s ettenähtud analüüsi ja strateegiakeskus </a:t>
            </a:r>
            <a:r>
              <a:rPr lang="et-EE" sz="2000" dirty="0" err="1" smtClean="0"/>
              <a:t>RAB-s</a:t>
            </a:r>
            <a:r>
              <a:rPr lang="et-EE" sz="2000" dirty="0" smtClean="0"/>
              <a:t>; (3) finantsjärelevalves jätkata rakendatud suunda</a:t>
            </a:r>
            <a:endParaRPr lang="et-E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Kommunikatsioon: enam ja süsteemselt tutvustada Eesti asutuste edusamme rahapesu tõkestamisel, samuti muudatusi õigusraamistikus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DF5A-D7C5-C949-A85B-717023AFBDC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tsinspektsioon Hele">
  <a:themeElements>
    <a:clrScheme name="Finantsinspektsioon">
      <a:dk1>
        <a:srgbClr val="000000"/>
      </a:dk1>
      <a:lt1>
        <a:srgbClr val="FFFFFF"/>
      </a:lt1>
      <a:dk2>
        <a:srgbClr val="500778"/>
      </a:dk2>
      <a:lt2>
        <a:srgbClr val="FFFFFF"/>
      </a:lt2>
      <a:accent1>
        <a:srgbClr val="500778"/>
      </a:accent1>
      <a:accent2>
        <a:srgbClr val="00BB4A"/>
      </a:accent2>
      <a:accent3>
        <a:srgbClr val="FA5C1D"/>
      </a:accent3>
      <a:accent4>
        <a:srgbClr val="0037F5"/>
      </a:accent4>
      <a:accent5>
        <a:srgbClr val="8A8A8A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nantsinspektsioon Tume">
  <a:themeElements>
    <a:clrScheme name="Finantsinspektsioon">
      <a:dk1>
        <a:srgbClr val="000000"/>
      </a:dk1>
      <a:lt1>
        <a:srgbClr val="FFFFFF"/>
      </a:lt1>
      <a:dk2>
        <a:srgbClr val="500778"/>
      </a:dk2>
      <a:lt2>
        <a:srgbClr val="FFFFFF"/>
      </a:lt2>
      <a:accent1>
        <a:srgbClr val="500778"/>
      </a:accent1>
      <a:accent2>
        <a:srgbClr val="00BB4A"/>
      </a:accent2>
      <a:accent3>
        <a:srgbClr val="FA5C1D"/>
      </a:accent3>
      <a:accent4>
        <a:srgbClr val="0037F5"/>
      </a:accent4>
      <a:accent5>
        <a:srgbClr val="8A8A8A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7113</TotalTime>
  <Words>527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Atlas Grotesk Light</vt:lpstr>
      <vt:lpstr>Calibri</vt:lpstr>
      <vt:lpstr>Publico Headline</vt:lpstr>
      <vt:lpstr>Times New Roman</vt:lpstr>
      <vt:lpstr>Finantsinspektsioon Hele</vt:lpstr>
      <vt:lpstr>Finantsinspektsioon Tume</vt:lpstr>
      <vt:lpstr>Finantsjärelevalve ja rahapesu tõkestamine </vt:lpstr>
      <vt:lpstr>Teejuht</vt:lpstr>
      <vt:lpstr>Asutused rahapesu tõkestamisel</vt:lpstr>
      <vt:lpstr>Finantsinspektsioon teeb finantsjärelevalvet</vt:lpstr>
      <vt:lpstr>FI sundis 2015 Dansket riskantse äri lõpetama</vt:lpstr>
      <vt:lpstr>FI sõnum turule: riskikontrollid peavad vastama ärile/riskiisule</vt:lpstr>
      <vt:lpstr>FI jõuline töö on vähendanud riske</vt:lpstr>
      <vt:lpstr>Finantsinspektsiooni edasine tegevus rahapesu tõkestamisega seotud valdkonnas</vt:lpstr>
      <vt:lpstr>Mõtteid keskkonna täiustamiseks </vt:lpstr>
      <vt:lpstr>Kokkuvõte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Piret Lakson</cp:lastModifiedBy>
  <cp:revision>313</cp:revision>
  <cp:lastPrinted>2018-08-23T04:29:37Z</cp:lastPrinted>
  <dcterms:created xsi:type="dcterms:W3CDTF">2016-06-04T11:21:35Z</dcterms:created>
  <dcterms:modified xsi:type="dcterms:W3CDTF">2018-08-29T09:26:57Z</dcterms:modified>
</cp:coreProperties>
</file>