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57" r:id="rId4"/>
    <p:sldId id="269" r:id="rId5"/>
    <p:sldId id="259" r:id="rId6"/>
    <p:sldId id="274" r:id="rId7"/>
    <p:sldId id="261" r:id="rId8"/>
    <p:sldId id="262" r:id="rId9"/>
    <p:sldId id="263" r:id="rId10"/>
    <p:sldId id="265" r:id="rId11"/>
    <p:sldId id="273" r:id="rId12"/>
    <p:sldId id="264" r:id="rId13"/>
    <p:sldId id="266" r:id="rId14"/>
    <p:sldId id="276" r:id="rId15"/>
    <p:sldId id="277" r:id="rId16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kko ad. Kõrgema" initials="EaK" lastIdx="12" clrIdx="0">
    <p:extLst/>
  </p:cmAuthor>
  <p:cmAuthor id="2" name="Ain Paas" initials="AP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FF8E0-17FA-4DC1-9663-AF333CB7745A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5F17D-BB3E-4C1D-B445-5FB44D8286C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4408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16596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2070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068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2152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704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1827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3482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562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6489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0754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8559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B9FBD-8C89-4977-BE5C-F469750E3A9E}" type="datetimeFigureOut">
              <a:rPr lang="et-EE" smtClean="0"/>
              <a:t>28.05.2018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E02B3-901B-49E8-A60B-3CAF397BBF9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455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ruandlus.eestipank.e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rkko.korgema@fi.ee" TargetMode="External"/><Relationship Id="rId2" Type="http://schemas.openxmlformats.org/officeDocument/2006/relationships/hyperlink" Target="mailto:peeter.liik@eestipank.e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in.paas@eestipank.ee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ruandlus.eestipank.ee/defs/reply.wad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EP ja FI uus andmekogumisportaal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>
            <a:normAutofit lnSpcReduction="10000"/>
          </a:bodyPr>
          <a:lstStyle/>
          <a:p>
            <a:r>
              <a:rPr lang="et-EE" sz="2400" dirty="0" smtClean="0"/>
              <a:t>Ain Paas</a:t>
            </a:r>
          </a:p>
          <a:p>
            <a:r>
              <a:rPr lang="et-EE" sz="2400" dirty="0" smtClean="0"/>
              <a:t>Erkko Kõrgema</a:t>
            </a:r>
          </a:p>
          <a:p>
            <a:r>
              <a:rPr lang="et-EE" sz="2100" dirty="0" smtClean="0"/>
              <a:t>23.03.2018</a:t>
            </a:r>
            <a:endParaRPr lang="et-EE" sz="2100" dirty="0"/>
          </a:p>
        </p:txBody>
      </p:sp>
    </p:spTree>
    <p:extLst>
      <p:ext uri="{BB962C8B-B14F-4D97-AF65-F5344CB8AC3E}">
        <p14:creationId xmlns:p14="http://schemas.microsoft.com/office/powerpoint/2010/main" val="306769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Teavitused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et-EE" sz="2400" b="1" dirty="0"/>
              <a:t>Aruande töötlusse </a:t>
            </a:r>
            <a:r>
              <a:rPr lang="et-EE" sz="2400" b="1" dirty="0" smtClean="0"/>
              <a:t>võtmine </a:t>
            </a:r>
            <a:r>
              <a:rPr lang="et-EE" sz="2400" dirty="0" smtClean="0"/>
              <a:t>(tellitav)</a:t>
            </a:r>
            <a:endParaRPr lang="en-GB" sz="2400" dirty="0"/>
          </a:p>
          <a:p>
            <a:pPr marL="457200" indent="-457200"/>
            <a:r>
              <a:rPr lang="et-EE" sz="2400" b="1" dirty="0" smtClean="0"/>
              <a:t>Sõnumi vearaport</a:t>
            </a:r>
          </a:p>
          <a:p>
            <a:pPr marL="457200" indent="-457200"/>
            <a:r>
              <a:rPr lang="et-EE" sz="2400" b="1" dirty="0" smtClean="0"/>
              <a:t>Aruande vearaport </a:t>
            </a:r>
            <a:r>
              <a:rPr lang="et-EE" sz="2400" dirty="0" smtClean="0"/>
              <a:t>(</a:t>
            </a:r>
            <a:r>
              <a:rPr lang="et-EE" sz="2000" dirty="0" smtClean="0"/>
              <a:t>NB! </a:t>
            </a:r>
            <a:r>
              <a:rPr lang="et-EE" sz="2000" b="1" u="sng" dirty="0" smtClean="0">
                <a:solidFill>
                  <a:srgbClr val="FF0000"/>
                </a:solidFill>
              </a:rPr>
              <a:t>krüpteeritud!!!</a:t>
            </a:r>
            <a:r>
              <a:rPr lang="et-EE" sz="2400" dirty="0" smtClean="0"/>
              <a:t>) (automaatne/tellitav)</a:t>
            </a:r>
            <a:r>
              <a:rPr lang="et-EE" sz="2400" dirty="0"/>
              <a:t> </a:t>
            </a:r>
            <a:endParaRPr lang="et-EE" sz="2400" dirty="0" smtClean="0"/>
          </a:p>
          <a:p>
            <a:pPr marL="0" indent="0">
              <a:buNone/>
            </a:pPr>
            <a:r>
              <a:rPr lang="et-EE" sz="2400" dirty="0"/>
              <a:t>	</a:t>
            </a:r>
            <a:r>
              <a:rPr lang="et-EE" sz="2400" dirty="0" smtClean="0"/>
              <a:t>- Vearaport</a:t>
            </a:r>
            <a:r>
              <a:rPr lang="en-GB" sz="2400" dirty="0" err="1"/>
              <a:t>i</a:t>
            </a:r>
            <a:r>
              <a:rPr lang="et-EE" sz="2400" dirty="0"/>
              <a:t> saa</a:t>
            </a:r>
            <a:r>
              <a:rPr lang="en-GB" sz="2400" dirty="0"/>
              <a:t>b </a:t>
            </a:r>
            <a:r>
              <a:rPr lang="en-GB" sz="2400" dirty="0" err="1"/>
              <a:t>tellida</a:t>
            </a:r>
            <a:r>
              <a:rPr lang="en-GB" sz="2400" dirty="0"/>
              <a:t> </a:t>
            </a:r>
            <a:r>
              <a:rPr lang="en-GB" sz="2400" dirty="0" err="1"/>
              <a:t>meilile</a:t>
            </a:r>
            <a:r>
              <a:rPr lang="en-GB" sz="2400" dirty="0"/>
              <a:t> </a:t>
            </a:r>
            <a:r>
              <a:rPr lang="en-GB" sz="2400" dirty="0" err="1"/>
              <a:t>ka</a:t>
            </a:r>
            <a:r>
              <a:rPr lang="en-GB" sz="2400" dirty="0"/>
              <a:t> see </a:t>
            </a:r>
            <a:r>
              <a:rPr lang="en-GB" sz="2400" dirty="0" err="1"/>
              <a:t>kasutaja</a:t>
            </a:r>
            <a:r>
              <a:rPr lang="et-EE" sz="2400" dirty="0"/>
              <a:t>, </a:t>
            </a:r>
            <a:r>
              <a:rPr lang="en-GB" sz="2400" dirty="0" err="1"/>
              <a:t>kes</a:t>
            </a:r>
            <a:r>
              <a:rPr lang="en-GB" sz="2400" dirty="0"/>
              <a:t> </a:t>
            </a:r>
            <a:r>
              <a:rPr lang="en-GB" sz="2400" dirty="0" err="1"/>
              <a:t>ise</a:t>
            </a:r>
            <a:r>
              <a:rPr lang="en-GB" sz="2400" dirty="0"/>
              <a:t> </a:t>
            </a:r>
            <a:r>
              <a:rPr lang="et-EE" sz="2400" dirty="0" smtClean="0"/>
              <a:t>	</a:t>
            </a:r>
            <a:r>
              <a:rPr lang="en-GB" sz="2400" dirty="0" err="1" smtClean="0"/>
              <a:t>aruannet</a:t>
            </a:r>
            <a:r>
              <a:rPr lang="en-GB" sz="2400" dirty="0" smtClean="0"/>
              <a:t> </a:t>
            </a:r>
            <a:r>
              <a:rPr lang="en-GB" sz="2400" dirty="0" err="1"/>
              <a:t>ei</a:t>
            </a:r>
            <a:r>
              <a:rPr lang="en-GB" sz="2400" dirty="0"/>
              <a:t> </a:t>
            </a:r>
            <a:r>
              <a:rPr lang="en-GB" sz="2400" dirty="0" err="1"/>
              <a:t>esitanud</a:t>
            </a:r>
            <a:r>
              <a:rPr lang="en-GB" sz="2400" dirty="0"/>
              <a:t>. </a:t>
            </a:r>
            <a:r>
              <a:rPr lang="et-EE" sz="2400" dirty="0" smtClean="0"/>
              <a:t>NB! Kui aruanne oli krüpteeritud 	</a:t>
            </a:r>
            <a:r>
              <a:rPr lang="et-EE" sz="2400" dirty="0" err="1" smtClean="0"/>
              <a:t>PGP’ga</a:t>
            </a:r>
            <a:r>
              <a:rPr lang="et-EE" sz="2400" dirty="0" smtClean="0"/>
              <a:t>, vearaport krüpteeritakse samuti </a:t>
            </a:r>
            <a:r>
              <a:rPr lang="et-EE" sz="2400" dirty="0" err="1" smtClean="0"/>
              <a:t>PGP’ga</a:t>
            </a:r>
            <a:r>
              <a:rPr lang="et-EE" sz="2400" dirty="0" smtClean="0"/>
              <a:t>.</a:t>
            </a:r>
          </a:p>
          <a:p>
            <a:pPr marL="457200" indent="-457200"/>
            <a:r>
              <a:rPr lang="et-EE" sz="2400" b="1" dirty="0" smtClean="0"/>
              <a:t>Aruande korrektne esitamine </a:t>
            </a:r>
            <a:r>
              <a:rPr lang="et-EE" sz="2400" dirty="0" smtClean="0"/>
              <a:t>(tellitav)</a:t>
            </a:r>
          </a:p>
          <a:p>
            <a:pPr marL="457200" indent="-457200"/>
            <a:r>
              <a:rPr lang="et-EE" sz="2400" b="1" dirty="0" smtClean="0"/>
              <a:t>Tähtaja ületamise hoiatus</a:t>
            </a:r>
            <a:endParaRPr lang="et-EE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Tähtaja saabumise meeldetuletus </a:t>
            </a:r>
            <a:r>
              <a:rPr lang="et-EE" sz="2400" dirty="0" smtClean="0"/>
              <a:t>(tellitav)</a:t>
            </a:r>
          </a:p>
          <a:p>
            <a:pPr marL="457200" indent="-457200"/>
            <a:r>
              <a:rPr lang="et-EE" sz="2400" b="1" dirty="0" smtClean="0"/>
              <a:t>Aruandega seotud diskussioon</a:t>
            </a:r>
          </a:p>
          <a:p>
            <a:pPr marL="457200" indent="-457200"/>
            <a:r>
              <a:rPr lang="et-EE" sz="2400" b="1" dirty="0" smtClean="0"/>
              <a:t>Uudis </a:t>
            </a:r>
            <a:r>
              <a:rPr lang="et-EE" sz="2400" dirty="0" smtClean="0"/>
              <a:t>(</a:t>
            </a:r>
            <a:r>
              <a:rPr lang="et-EE" sz="2400" dirty="0"/>
              <a:t>tellitav)</a:t>
            </a:r>
          </a:p>
          <a:p>
            <a:pPr marL="457200" indent="-457200"/>
            <a:endParaRPr lang="et-EE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91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Valdkonnad</a:t>
            </a:r>
            <a:endParaRPr lang="et-EE" sz="3200" b="1" u="sng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2400" b="1" dirty="0" smtClean="0"/>
              <a:t>Aruandlus on jagatud sisulistel või juriidilistel põhjustel valdkondadesse:</a:t>
            </a:r>
          </a:p>
          <a:p>
            <a:pPr marL="0" indent="0">
              <a:buNone/>
            </a:pPr>
            <a:r>
              <a:rPr lang="et-EE" sz="2400" dirty="0" smtClean="0"/>
              <a:t>	XBRL aruandlus</a:t>
            </a:r>
          </a:p>
          <a:p>
            <a:pPr marL="0" indent="0">
              <a:buNone/>
            </a:pPr>
            <a:r>
              <a:rPr lang="et-EE" sz="2400" dirty="0" smtClean="0"/>
              <a:t>	Järelevalveline XML aruandlus</a:t>
            </a:r>
          </a:p>
          <a:p>
            <a:pPr marL="0" indent="0">
              <a:buNone/>
            </a:pPr>
            <a:r>
              <a:rPr lang="et-EE" sz="2400" dirty="0" smtClean="0"/>
              <a:t>	Finantssektori statistika XML aruandlus</a:t>
            </a:r>
          </a:p>
          <a:p>
            <a:pPr marL="0" indent="0">
              <a:buNone/>
            </a:pPr>
            <a:r>
              <a:rPr lang="et-EE" sz="2400" dirty="0"/>
              <a:t>	</a:t>
            </a:r>
            <a:r>
              <a:rPr lang="et-EE" sz="2400" dirty="0" smtClean="0"/>
              <a:t>Tehinguaruandlus (MIFIR)</a:t>
            </a:r>
          </a:p>
          <a:p>
            <a:pPr>
              <a:buFont typeface="Arial" charset="0"/>
              <a:buChar char="•"/>
            </a:pPr>
            <a:r>
              <a:rPr lang="et-EE" sz="2400" b="1" dirty="0" smtClean="0"/>
              <a:t>Igal valdkonnal on oma meiliaadress</a:t>
            </a:r>
            <a:r>
              <a:rPr lang="et-EE" sz="2400" dirty="0" smtClean="0"/>
              <a:t> </a:t>
            </a:r>
            <a:r>
              <a:rPr lang="et-EE" sz="2400" b="1" dirty="0" smtClean="0">
                <a:solidFill>
                  <a:schemeClr val="tx2"/>
                </a:solidFill>
              </a:rPr>
              <a:t>=&gt; aruandesubjekt peab teadma millisele aadressile mida edastada (vastav info saab olema veebist kättesaadav).</a:t>
            </a:r>
          </a:p>
          <a:p>
            <a:pPr>
              <a:buFont typeface="Arial" charset="0"/>
              <a:buChar char="•"/>
            </a:pPr>
            <a:endParaRPr lang="et-EE" sz="2400" dirty="0" smtClean="0"/>
          </a:p>
          <a:p>
            <a:pPr>
              <a:buFont typeface="Arial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81037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Aruandega seotud kommunikatsioon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 err="1" smtClean="0"/>
              <a:t>Aruannetega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seotud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küsimuste</a:t>
            </a:r>
            <a:r>
              <a:rPr lang="en-GB" sz="2400" b="1" dirty="0" smtClean="0"/>
              <a:t> </a:t>
            </a:r>
            <a:r>
              <a:rPr lang="en-GB" sz="2400" dirty="0" err="1" smtClean="0"/>
              <a:t>esitamine</a:t>
            </a:r>
            <a:r>
              <a:rPr lang="en-GB" sz="2400" dirty="0" smtClean="0"/>
              <a:t> ja </a:t>
            </a:r>
            <a:r>
              <a:rPr lang="en-GB" sz="2400" dirty="0" err="1" smtClean="0"/>
              <a:t>neile</a:t>
            </a:r>
            <a:r>
              <a:rPr lang="en-GB" sz="2400" dirty="0" smtClean="0"/>
              <a:t> </a:t>
            </a:r>
            <a:r>
              <a:rPr lang="en-GB" sz="2400" dirty="0" err="1" smtClean="0"/>
              <a:t>vastamine</a:t>
            </a:r>
            <a:r>
              <a:rPr lang="en-GB" sz="2400" dirty="0" smtClean="0"/>
              <a:t> </a:t>
            </a:r>
            <a:r>
              <a:rPr lang="en-GB" sz="2400" dirty="0" err="1" smtClean="0"/>
              <a:t>toimub</a:t>
            </a:r>
            <a:r>
              <a:rPr lang="en-GB" sz="2400" dirty="0" smtClean="0"/>
              <a:t> </a:t>
            </a:r>
            <a:r>
              <a:rPr lang="en-GB" sz="2400" dirty="0" err="1" smtClean="0"/>
              <a:t>portaalis</a:t>
            </a:r>
            <a:r>
              <a:rPr lang="en-GB" sz="2400" dirty="0" smtClean="0"/>
              <a:t>. </a:t>
            </a:r>
            <a:r>
              <a:rPr lang="en-GB" sz="2400" dirty="0" err="1" smtClean="0"/>
              <a:t>Aruande</a:t>
            </a:r>
            <a:r>
              <a:rPr lang="en-GB" sz="2400" dirty="0" smtClean="0"/>
              <a:t> </a:t>
            </a:r>
            <a:r>
              <a:rPr lang="en-GB" sz="2400" dirty="0" err="1" smtClean="0"/>
              <a:t>täitjale</a:t>
            </a:r>
            <a:r>
              <a:rPr lang="en-GB" sz="2400" dirty="0" smtClean="0"/>
              <a:t> </a:t>
            </a:r>
            <a:r>
              <a:rPr lang="en-GB" sz="2400" dirty="0" err="1" smtClean="0"/>
              <a:t>esitatud</a:t>
            </a:r>
            <a:r>
              <a:rPr lang="en-GB" sz="2400" dirty="0" smtClean="0"/>
              <a:t> </a:t>
            </a:r>
            <a:r>
              <a:rPr lang="en-GB" sz="2400" dirty="0" err="1" smtClean="0"/>
              <a:t>küsimuse</a:t>
            </a:r>
            <a:r>
              <a:rPr lang="en-GB" sz="2400" dirty="0" smtClean="0"/>
              <a:t> </a:t>
            </a:r>
            <a:r>
              <a:rPr lang="en-GB" sz="2400" dirty="0" err="1" smtClean="0"/>
              <a:t>korral</a:t>
            </a:r>
            <a:r>
              <a:rPr lang="en-GB" sz="2400" dirty="0" smtClean="0"/>
              <a:t> </a:t>
            </a:r>
            <a:r>
              <a:rPr lang="en-GB" sz="2400" dirty="0" err="1" smtClean="0"/>
              <a:t>edastab</a:t>
            </a:r>
            <a:r>
              <a:rPr lang="en-GB" sz="2400" dirty="0" smtClean="0"/>
              <a:t> </a:t>
            </a:r>
            <a:r>
              <a:rPr lang="en-GB" sz="2400" dirty="0" err="1" smtClean="0"/>
              <a:t>portaal</a:t>
            </a:r>
            <a:r>
              <a:rPr lang="en-GB" sz="2400" dirty="0" smtClean="0"/>
              <a:t> </a:t>
            </a:r>
            <a:r>
              <a:rPr lang="en-GB" sz="2400" dirty="0" err="1" smtClean="0"/>
              <a:t>teavituse</a:t>
            </a:r>
            <a:r>
              <a:rPr lang="en-GB" sz="2400" dirty="0" smtClean="0"/>
              <a:t> </a:t>
            </a:r>
            <a:r>
              <a:rPr lang="en-GB" sz="2400" dirty="0" err="1" smtClean="0"/>
              <a:t>aruande</a:t>
            </a:r>
            <a:r>
              <a:rPr lang="en-GB" sz="2400" dirty="0" smtClean="0"/>
              <a:t> </a:t>
            </a:r>
            <a:r>
              <a:rPr lang="en-GB" sz="2400" dirty="0" err="1" smtClean="0"/>
              <a:t>täitja</a:t>
            </a:r>
            <a:r>
              <a:rPr lang="en-GB" sz="2400" dirty="0" smtClean="0"/>
              <a:t> </a:t>
            </a:r>
            <a:r>
              <a:rPr lang="en-GB" sz="2400" dirty="0" err="1" smtClean="0"/>
              <a:t>meilile</a:t>
            </a:r>
            <a:r>
              <a:rPr lang="en-GB" sz="2400" dirty="0" smtClean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 err="1" smtClean="0"/>
              <a:t>Lugemata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kirjast</a:t>
            </a:r>
            <a:r>
              <a:rPr lang="en-GB" sz="2400" b="1" dirty="0" smtClean="0"/>
              <a:t> </a:t>
            </a:r>
            <a:r>
              <a:rPr lang="en-GB" sz="2400" dirty="0" err="1" smtClean="0"/>
              <a:t>annab</a:t>
            </a:r>
            <a:r>
              <a:rPr lang="en-GB" sz="2400" dirty="0" smtClean="0"/>
              <a:t> </a:t>
            </a:r>
            <a:r>
              <a:rPr lang="et-EE" sz="2400" dirty="0" smtClean="0"/>
              <a:t>portaalis </a:t>
            </a:r>
            <a:r>
              <a:rPr lang="en-GB" sz="2400" dirty="0" err="1" smtClean="0"/>
              <a:t>märku</a:t>
            </a:r>
            <a:r>
              <a:rPr lang="en-GB" sz="2400" dirty="0" smtClean="0"/>
              <a:t> </a:t>
            </a:r>
            <a:r>
              <a:rPr lang="en-GB" sz="2400" dirty="0" err="1" smtClean="0"/>
              <a:t>ümbriku</a:t>
            </a:r>
            <a:r>
              <a:rPr lang="en-GB" sz="2400" dirty="0" smtClean="0"/>
              <a:t> </a:t>
            </a:r>
            <a:r>
              <a:rPr lang="en-GB" sz="2400" dirty="0" err="1" smtClean="0"/>
              <a:t>ikoonil</a:t>
            </a:r>
            <a:r>
              <a:rPr lang="en-GB" sz="2400" dirty="0" smtClean="0"/>
              <a:t> </a:t>
            </a:r>
            <a:r>
              <a:rPr lang="en-GB" sz="2400" dirty="0" err="1" smtClean="0"/>
              <a:t>olev</a:t>
            </a:r>
            <a:r>
              <a:rPr lang="en-GB" sz="2400" dirty="0" smtClean="0"/>
              <a:t> number ja </a:t>
            </a:r>
            <a:r>
              <a:rPr lang="en-GB" sz="2400" dirty="0" err="1" smtClean="0"/>
              <a:t>aruandluskohustuste</a:t>
            </a:r>
            <a:r>
              <a:rPr lang="en-GB" sz="2400" dirty="0" smtClean="0"/>
              <a:t> </a:t>
            </a:r>
            <a:r>
              <a:rPr lang="en-GB" sz="2400" dirty="0" err="1" smtClean="0"/>
              <a:t>vaates</a:t>
            </a:r>
            <a:r>
              <a:rPr lang="en-GB" sz="2400" dirty="0" smtClean="0"/>
              <a:t> </a:t>
            </a:r>
            <a:r>
              <a:rPr lang="en-GB" sz="2400" dirty="0" err="1" smtClean="0"/>
              <a:t>punane</a:t>
            </a:r>
            <a:r>
              <a:rPr lang="en-GB" sz="2400" dirty="0" smtClean="0"/>
              <a:t> </a:t>
            </a:r>
            <a:r>
              <a:rPr lang="en-GB" sz="2400" dirty="0" err="1" smtClean="0"/>
              <a:t>jutumull</a:t>
            </a:r>
            <a:r>
              <a:rPr lang="en-GB" sz="2400" dirty="0" smtClean="0"/>
              <a:t> </a:t>
            </a:r>
            <a:r>
              <a:rPr lang="en-GB" sz="2400" dirty="0" err="1" smtClean="0"/>
              <a:t>aruande</a:t>
            </a:r>
            <a:r>
              <a:rPr lang="en-GB" sz="2400" dirty="0" smtClean="0"/>
              <a:t> </a:t>
            </a:r>
            <a:r>
              <a:rPr lang="en-GB" sz="2400" dirty="0" err="1" smtClean="0"/>
              <a:t>nimetuse</a:t>
            </a:r>
            <a:r>
              <a:rPr lang="en-GB" sz="2400" dirty="0" smtClean="0"/>
              <a:t> </a:t>
            </a:r>
            <a:r>
              <a:rPr lang="en-GB" sz="2400" dirty="0" err="1" smtClean="0"/>
              <a:t>järel</a:t>
            </a:r>
            <a:r>
              <a:rPr lang="en-GB" sz="24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 smtClean="0"/>
              <a:t>KKK </a:t>
            </a:r>
            <a:r>
              <a:rPr lang="en-GB" sz="2400" b="1" dirty="0" err="1" smtClean="0"/>
              <a:t>rubriik</a:t>
            </a:r>
            <a:endParaRPr lang="en-GB" sz="2400" b="1" dirty="0" smtClean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DF5A-D7C5-C949-A85B-717023AFBDC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33" y="902578"/>
            <a:ext cx="8951070" cy="47583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7824" y="306896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hlinkClick r:id="rId3"/>
              </a:rPr>
              <a:t>https://</a:t>
            </a:r>
            <a:r>
              <a:rPr lang="et-EE" b="1" dirty="0" smtClean="0">
                <a:hlinkClick r:id="rId3"/>
              </a:rPr>
              <a:t>aruandlus.eestipank.ee</a:t>
            </a:r>
            <a:endParaRPr lang="et-EE" b="1" dirty="0" smtClean="0"/>
          </a:p>
          <a:p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9842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400" b="1" u="sng" dirty="0" smtClean="0"/>
              <a:t>Kontaktid:</a:t>
            </a:r>
          </a:p>
          <a:p>
            <a:pPr marL="0" indent="0">
              <a:buNone/>
            </a:pPr>
            <a:r>
              <a:rPr lang="et-EE" sz="2400" b="1" dirty="0" smtClean="0"/>
              <a:t>Peeter Liik </a:t>
            </a:r>
            <a:r>
              <a:rPr lang="et-EE" sz="2400" dirty="0" smtClean="0"/>
              <a:t>(</a:t>
            </a:r>
            <a:r>
              <a:rPr lang="et-EE" sz="2400" dirty="0" smtClean="0">
                <a:hlinkClick r:id="rId2"/>
              </a:rPr>
              <a:t>peeter.liik@eestipank.ee</a:t>
            </a:r>
            <a:r>
              <a:rPr lang="et-EE" sz="2400" dirty="0" smtClean="0"/>
              <a:t>)</a:t>
            </a:r>
          </a:p>
          <a:p>
            <a:pPr marL="0" indent="0">
              <a:buNone/>
            </a:pPr>
            <a:r>
              <a:rPr lang="et-EE" sz="2400" dirty="0" smtClean="0"/>
              <a:t>Administraator, Eesti Panga finantssektori statistika aruandlus</a:t>
            </a:r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r>
              <a:rPr lang="et-EE" sz="2400" b="1" dirty="0" smtClean="0"/>
              <a:t>Erkko Kõrgema </a:t>
            </a:r>
            <a:r>
              <a:rPr lang="et-EE" sz="2400" dirty="0" smtClean="0"/>
              <a:t>(</a:t>
            </a:r>
            <a:r>
              <a:rPr lang="et-EE" sz="2400" dirty="0" smtClean="0">
                <a:hlinkClick r:id="rId3"/>
              </a:rPr>
              <a:t>erkko.korgema@fi.ee</a:t>
            </a:r>
            <a:r>
              <a:rPr lang="et-EE" sz="2400" dirty="0" smtClean="0"/>
              <a:t>)</a:t>
            </a:r>
          </a:p>
          <a:p>
            <a:pPr marL="0" indent="0">
              <a:buNone/>
            </a:pPr>
            <a:r>
              <a:rPr lang="et-EE" sz="2400" dirty="0" smtClean="0"/>
              <a:t>Administraator, Finantsinspektsiooni järelevalveline aruandlus</a:t>
            </a:r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r>
              <a:rPr lang="et-EE" sz="2400" b="1" dirty="0" smtClean="0"/>
              <a:t>Ain Paas</a:t>
            </a:r>
            <a:r>
              <a:rPr lang="et-EE" sz="2400" dirty="0" smtClean="0"/>
              <a:t> (</a:t>
            </a:r>
            <a:r>
              <a:rPr lang="et-EE" sz="2400" dirty="0" smtClean="0">
                <a:hlinkClick r:id="rId4"/>
              </a:rPr>
              <a:t>ain.paas@eestipank.ee</a:t>
            </a:r>
            <a:r>
              <a:rPr lang="et-EE" sz="2400" dirty="0" smtClean="0"/>
              <a:t>)</a:t>
            </a:r>
          </a:p>
          <a:p>
            <a:pPr marL="0" indent="0">
              <a:buNone/>
            </a:pPr>
            <a:r>
              <a:rPr lang="et-EE" sz="2400" dirty="0" smtClean="0"/>
              <a:t>Portaali arendamise projektijuht, Eesti Pank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12666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t-EE" sz="2400" dirty="0" smtClean="0"/>
              <a:t>Täname tähelepanu eest!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5413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3200" u="sng" dirty="0" smtClean="0"/>
              <a:t>Ülevaade</a:t>
            </a:r>
            <a:endParaRPr lang="et-EE" sz="3200" u="sng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400" dirty="0" smtClean="0"/>
              <a:t>1. Uue portaali arendamise ajend ja eesmärgid</a:t>
            </a:r>
          </a:p>
          <a:p>
            <a:pPr marL="0" indent="0">
              <a:buNone/>
            </a:pPr>
            <a:r>
              <a:rPr lang="et-EE" sz="2400" dirty="0" smtClean="0"/>
              <a:t>2. Olulisemad funktsionaalsused ja muutused võrreldes senisega</a:t>
            </a:r>
          </a:p>
          <a:p>
            <a:pPr marL="0" indent="0">
              <a:buNone/>
            </a:pPr>
            <a:r>
              <a:rPr lang="et-EE" sz="2400" dirty="0" smtClean="0"/>
              <a:t>3. Portaali kasutuselevõtmine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23173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u="sng" dirty="0" smtClean="0"/>
              <a:t>Uue portaali arendamise ajend ja eesmärgid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3364"/>
            <a:ext cx="7886700" cy="442980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Osad andmekogumisrakendused moraalselt ja </a:t>
            </a:r>
            <a:r>
              <a:rPr lang="et-EE" sz="2400" b="1" dirty="0" smtClean="0"/>
              <a:t>infotehnoloogiliselt vananenud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Arendada EP ja FI </a:t>
            </a:r>
            <a:r>
              <a:rPr lang="et-EE" sz="2400" b="1" dirty="0" smtClean="0"/>
              <a:t>ühine aruandluskeskkond </a:t>
            </a:r>
            <a:r>
              <a:rPr lang="et-EE" sz="2400" dirty="0" smtClean="0"/>
              <a:t>(varem vähemalt 4 erinevat andmekogumiskanalit)</a:t>
            </a:r>
          </a:p>
          <a:p>
            <a:pPr marL="457200" indent="-457200"/>
            <a:r>
              <a:rPr lang="et-EE" sz="2400" b="1" dirty="0" smtClean="0"/>
              <a:t>Terviklik ülevaade </a:t>
            </a:r>
            <a:r>
              <a:rPr lang="et-EE" sz="2400" dirty="0" smtClean="0"/>
              <a:t>andmeesitajatele aruandluskohustusest ja aruannete staatustest</a:t>
            </a:r>
          </a:p>
          <a:p>
            <a:pPr marL="457200" indent="-457200"/>
            <a:r>
              <a:rPr lang="et-EE" sz="2400" b="1" dirty="0" smtClean="0"/>
              <a:t>Kasutajate haldus </a:t>
            </a:r>
            <a:r>
              <a:rPr lang="et-EE" sz="2400" dirty="0" smtClean="0"/>
              <a:t>aruandesubjekti vastutada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Täiendavad võimalused </a:t>
            </a:r>
            <a:r>
              <a:rPr lang="et-EE" sz="2400" dirty="0" smtClean="0"/>
              <a:t>aruannete esitamiseks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Täiendavad võimalused </a:t>
            </a:r>
            <a:r>
              <a:rPr lang="et-EE" sz="2400" b="1" dirty="0" smtClean="0"/>
              <a:t>aruannete/andmete turvamiseks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Kommunikatsioon</a:t>
            </a:r>
            <a:r>
              <a:rPr lang="et-EE" sz="2400" dirty="0" smtClean="0"/>
              <a:t> </a:t>
            </a:r>
            <a:r>
              <a:rPr lang="en-GB" sz="2400" dirty="0" err="1" smtClean="0"/>
              <a:t>koondada</a:t>
            </a:r>
            <a:r>
              <a:rPr lang="en-GB" sz="2400" dirty="0" smtClean="0"/>
              <a:t> </a:t>
            </a:r>
            <a:r>
              <a:rPr lang="et-EE" sz="2400" dirty="0" smtClean="0"/>
              <a:t>portaali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Mugavusteenused</a:t>
            </a:r>
            <a:r>
              <a:rPr lang="et-EE" sz="2400" dirty="0" smtClean="0"/>
              <a:t> – tellitavad teavitused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7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t-EE" b="1" u="sng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et-EE" b="1" u="sng" dirty="0" smtClean="0">
                <a:solidFill>
                  <a:schemeClr val="tx2"/>
                </a:solidFill>
              </a:rPr>
              <a:t>Olulisemad </a:t>
            </a:r>
            <a:r>
              <a:rPr lang="et-EE" b="1" u="sng" dirty="0">
                <a:solidFill>
                  <a:schemeClr val="tx2"/>
                </a:solidFill>
              </a:rPr>
              <a:t>funktsionaalsused ja muutused võrreldes senisega</a:t>
            </a:r>
            <a:endParaRPr lang="et-E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0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r>
              <a:rPr lang="et-EE" sz="3200" b="1" u="sng" dirty="0" smtClean="0"/>
              <a:t>Kasutajate haldus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sz="2600" b="1" dirty="0" smtClean="0"/>
              <a:t>KASUTAJAROLLID: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600" b="1" dirty="0" smtClean="0"/>
              <a:t>Peakasutaja</a:t>
            </a:r>
            <a:r>
              <a:rPr lang="et-EE" sz="2600" dirty="0"/>
              <a:t> </a:t>
            </a:r>
            <a:r>
              <a:rPr lang="et-EE" sz="2600" dirty="0" smtClean="0"/>
              <a:t>- </a:t>
            </a:r>
            <a:r>
              <a:rPr lang="et-EE" sz="2600" dirty="0"/>
              <a:t>aruandesubjekti juhatuse liige või äriregistris registreeritud muu esindusõigusega isik, kellel on kehtivate volituste korral automaatselt õigus portaalis tegutseda. Peakasutaja saab volitada aruandluskohustust täitma eeliskasutaja ja/või aruande täitja</a:t>
            </a:r>
            <a:r>
              <a:rPr lang="et-EE" sz="26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600" b="1" dirty="0" smtClean="0"/>
              <a:t>Eeliskasutaja - </a:t>
            </a:r>
            <a:r>
              <a:rPr lang="et-EE" sz="2600" dirty="0"/>
              <a:t>isik, keda üldjuhul peakasutaja volitab aruandluskohustust täitma</a:t>
            </a:r>
            <a:endParaRPr lang="et-EE" sz="26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600" b="1" dirty="0"/>
              <a:t>Aruande </a:t>
            </a:r>
            <a:r>
              <a:rPr lang="et-EE" sz="2600" b="1" dirty="0" smtClean="0"/>
              <a:t>täitja - </a:t>
            </a:r>
            <a:r>
              <a:rPr lang="et-EE" sz="2600" dirty="0"/>
              <a:t>füüsiline isik, keda pea- või eeliskasutaja on volitanud esitama </a:t>
            </a:r>
            <a:r>
              <a:rPr lang="et-EE" sz="2600" u="sng" dirty="0"/>
              <a:t>kas kõiki või ainult teatavaid </a:t>
            </a:r>
            <a:r>
              <a:rPr lang="et-EE" sz="2600" dirty="0"/>
              <a:t>esitamisele kuuluvaid aruandeid</a:t>
            </a:r>
            <a:r>
              <a:rPr lang="et-EE" sz="2600" dirty="0" smtClean="0"/>
              <a:t>.</a:t>
            </a:r>
          </a:p>
          <a:p>
            <a:pPr marL="0" indent="0">
              <a:buNone/>
            </a:pPr>
            <a:r>
              <a:rPr lang="et-EE" sz="2600" b="1" dirty="0" smtClean="0">
                <a:solidFill>
                  <a:schemeClr val="accent1">
                    <a:lumMod val="75000"/>
                  </a:schemeClr>
                </a:solidFill>
              </a:rPr>
              <a:t>NB! Kasutajate haldus (</a:t>
            </a:r>
            <a:r>
              <a:rPr lang="en-GB" sz="2600" b="1" dirty="0" err="1" smtClean="0">
                <a:solidFill>
                  <a:schemeClr val="accent1">
                    <a:lumMod val="75000"/>
                  </a:schemeClr>
                </a:solidFill>
              </a:rPr>
              <a:t>kasutajate</a:t>
            </a:r>
            <a:r>
              <a:rPr lang="en-GB" sz="2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sz="2600" b="1" dirty="0" smtClean="0">
                <a:solidFill>
                  <a:schemeClr val="accent1">
                    <a:lumMod val="75000"/>
                  </a:schemeClr>
                </a:solidFill>
              </a:rPr>
              <a:t>lisamine portaali/kehtivuse lõpetamine) on aruandesubjekti vastutada ja korraldada.</a:t>
            </a:r>
          </a:p>
          <a:p>
            <a:pPr marL="0" indent="0">
              <a:buNone/>
            </a:pPr>
            <a:r>
              <a:rPr lang="et-EE" sz="2600" b="1" dirty="0">
                <a:solidFill>
                  <a:schemeClr val="tx2"/>
                </a:solidFill>
              </a:rPr>
              <a:t>Segaduste vältimiseks </a:t>
            </a:r>
            <a:r>
              <a:rPr lang="et-EE" sz="2600" b="1" dirty="0" smtClean="0">
                <a:solidFill>
                  <a:schemeClr val="tx2"/>
                </a:solidFill>
              </a:rPr>
              <a:t>viime uude </a:t>
            </a:r>
            <a:r>
              <a:rPr lang="et-EE" sz="2600" b="1" dirty="0">
                <a:solidFill>
                  <a:schemeClr val="tx2"/>
                </a:solidFill>
              </a:rPr>
              <a:t>portaali </a:t>
            </a:r>
            <a:r>
              <a:rPr lang="et-EE" sz="2600" b="1" dirty="0" smtClean="0">
                <a:solidFill>
                  <a:schemeClr val="tx2"/>
                </a:solidFill>
              </a:rPr>
              <a:t>üle kõik </a:t>
            </a:r>
            <a:r>
              <a:rPr lang="et-EE" sz="2600" b="1" dirty="0">
                <a:solidFill>
                  <a:schemeClr val="tx2"/>
                </a:solidFill>
              </a:rPr>
              <a:t>senised </a:t>
            </a:r>
            <a:r>
              <a:rPr lang="et-EE" sz="2600" b="1" dirty="0" smtClean="0">
                <a:solidFill>
                  <a:schemeClr val="tx2"/>
                </a:solidFill>
              </a:rPr>
              <a:t>kasutajad (roll aruande täitja) ja vähem kui 2 aastat vanad võtmed. </a:t>
            </a:r>
            <a:r>
              <a:rPr lang="et-EE" sz="26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3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Aruandluskohustuse ja edastatud aruannete staatuste tervikvaade</a:t>
            </a:r>
            <a:endParaRPr lang="et-EE" sz="3200" b="1" u="sng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t-EE" sz="2400" b="1" dirty="0" smtClean="0"/>
          </a:p>
          <a:p>
            <a:r>
              <a:rPr lang="et-EE" sz="2400" b="1" dirty="0" smtClean="0"/>
              <a:t>Kalendrivaade</a:t>
            </a:r>
            <a:r>
              <a:rPr lang="et-EE" sz="2400" dirty="0" smtClean="0"/>
              <a:t> ja </a:t>
            </a:r>
            <a:r>
              <a:rPr lang="et-EE" sz="2400" b="1" dirty="0" smtClean="0"/>
              <a:t>tabeli kujul </a:t>
            </a:r>
            <a:r>
              <a:rPr lang="et-EE" sz="2400" dirty="0" smtClean="0"/>
              <a:t>vaade.</a:t>
            </a:r>
          </a:p>
          <a:p>
            <a:r>
              <a:rPr lang="et-EE" sz="2400" dirty="0" smtClean="0"/>
              <a:t>Hõlmab </a:t>
            </a:r>
            <a:r>
              <a:rPr lang="et-EE" sz="2400" b="1" dirty="0" smtClean="0"/>
              <a:t>kõiki </a:t>
            </a:r>
            <a:r>
              <a:rPr lang="et-EE" sz="2400" b="1" dirty="0" err="1" smtClean="0"/>
              <a:t>EP’le</a:t>
            </a:r>
            <a:r>
              <a:rPr lang="et-EE" sz="2400" b="1" dirty="0" smtClean="0"/>
              <a:t> ja </a:t>
            </a:r>
            <a:r>
              <a:rPr lang="et-EE" sz="2400" b="1" dirty="0" err="1" smtClean="0"/>
              <a:t>FI’le</a:t>
            </a:r>
            <a:r>
              <a:rPr lang="et-EE" sz="2400" b="1" dirty="0" smtClean="0"/>
              <a:t> esitamisele kuuluvaid aruandeid</a:t>
            </a:r>
            <a:r>
              <a:rPr lang="et-EE" sz="2400" dirty="0" smtClean="0"/>
              <a:t>, tähtaegasid, staatuseid, saabumise aega, erinevaid versioone jne.</a:t>
            </a:r>
          </a:p>
          <a:p>
            <a:r>
              <a:rPr lang="et-EE" sz="2400" dirty="0" smtClean="0"/>
              <a:t>Aruannete juures on </a:t>
            </a:r>
            <a:r>
              <a:rPr lang="et-EE" sz="2400" b="1" dirty="0" smtClean="0"/>
              <a:t>viide regulatsioonile</a:t>
            </a:r>
            <a:endParaRPr lang="et-EE" sz="2400" b="1" dirty="0"/>
          </a:p>
        </p:txBody>
      </p:sp>
    </p:spTree>
    <p:extLst>
      <p:ext uri="{BB962C8B-B14F-4D97-AF65-F5344CB8AC3E}">
        <p14:creationId xmlns:p14="http://schemas.microsoft.com/office/powerpoint/2010/main" val="367363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err="1" smtClean="0"/>
              <a:t>Andmeedastuskanalid/-viisid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85740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Käsitsi sisestamine </a:t>
            </a:r>
            <a:r>
              <a:rPr lang="et-EE" sz="2400" dirty="0" smtClean="0"/>
              <a:t>portaalis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Faili üleslaadimine </a:t>
            </a:r>
            <a:r>
              <a:rPr lang="et-EE" sz="2400" dirty="0" smtClean="0"/>
              <a:t>portaalis</a:t>
            </a:r>
          </a:p>
          <a:p>
            <a:pPr marL="685800" lvl="1" indent="0">
              <a:buNone/>
            </a:pPr>
            <a:r>
              <a:rPr lang="et-EE" sz="2400" dirty="0" smtClean="0"/>
              <a:t>a) krüpteeritud/allkirjastatud </a:t>
            </a:r>
            <a:r>
              <a:rPr lang="et-EE" sz="2400" dirty="0" err="1" smtClean="0"/>
              <a:t>xml/xbrl</a:t>
            </a:r>
            <a:r>
              <a:rPr lang="et-EE" sz="2400" dirty="0" smtClean="0"/>
              <a:t> failina </a:t>
            </a:r>
            <a:r>
              <a:rPr lang="et-EE" sz="2400" b="1" u="sng" dirty="0" smtClean="0"/>
              <a:t>aruandekohustuste</a:t>
            </a:r>
            <a:r>
              <a:rPr lang="et-EE" sz="2400" dirty="0" smtClean="0"/>
              <a:t> vaates </a:t>
            </a:r>
          </a:p>
          <a:p>
            <a:pPr marL="685800" lvl="1" indent="0">
              <a:buNone/>
            </a:pPr>
            <a:r>
              <a:rPr lang="et-EE" sz="2400" dirty="0" smtClean="0"/>
              <a:t>või</a:t>
            </a:r>
          </a:p>
          <a:p>
            <a:pPr marL="685800" lvl="1" indent="0">
              <a:buNone/>
            </a:pPr>
            <a:r>
              <a:rPr lang="et-EE" sz="2400" dirty="0" smtClean="0"/>
              <a:t>b) </a:t>
            </a:r>
            <a:r>
              <a:rPr lang="et-EE" sz="2400" dirty="0" err="1" smtClean="0"/>
              <a:t>xml/xbrl</a:t>
            </a:r>
            <a:r>
              <a:rPr lang="et-EE" sz="2400" dirty="0" smtClean="0"/>
              <a:t> failina </a:t>
            </a:r>
            <a:r>
              <a:rPr lang="et-EE" sz="2400" b="1" u="sng" dirty="0" smtClean="0"/>
              <a:t>aruande täitmise </a:t>
            </a:r>
            <a:r>
              <a:rPr lang="et-EE" sz="2400" dirty="0" smtClean="0"/>
              <a:t>vaates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Meiliga edastamine</a:t>
            </a:r>
          </a:p>
          <a:p>
            <a:pPr marL="0" indent="0">
              <a:buNone/>
            </a:pPr>
            <a:r>
              <a:rPr lang="et-EE" sz="2400" dirty="0"/>
              <a:t>	</a:t>
            </a:r>
            <a:r>
              <a:rPr lang="et-EE" sz="2400" dirty="0" smtClean="0"/>
              <a:t>- </a:t>
            </a:r>
            <a:r>
              <a:rPr lang="en-GB" sz="2400" dirty="0" err="1" smtClean="0"/>
              <a:t>samamoodi</a:t>
            </a:r>
            <a:r>
              <a:rPr lang="en-GB" sz="2400" dirty="0" smtClean="0"/>
              <a:t> </a:t>
            </a:r>
            <a:r>
              <a:rPr lang="en-GB" sz="2400" dirty="0" err="1" smtClean="0"/>
              <a:t>nagu</a:t>
            </a:r>
            <a:r>
              <a:rPr lang="en-GB" sz="2400" dirty="0" smtClean="0"/>
              <a:t> </a:t>
            </a:r>
            <a:r>
              <a:rPr lang="en-GB" sz="2400" dirty="0" err="1" smtClean="0"/>
              <a:t>praegu</a:t>
            </a:r>
            <a:r>
              <a:rPr lang="en-GB" sz="2400" dirty="0" smtClean="0"/>
              <a:t> (</a:t>
            </a:r>
            <a:r>
              <a:rPr lang="et-EE" sz="2400" dirty="0" smtClean="0"/>
              <a:t>krüpteeritud ja allkirjastatud</a:t>
            </a:r>
            <a:r>
              <a:rPr lang="en-GB" sz="2400" dirty="0" smtClean="0"/>
              <a:t>)</a:t>
            </a:r>
            <a:endParaRPr lang="et-EE" sz="2400" dirty="0" smtClean="0"/>
          </a:p>
          <a:p>
            <a:pPr marL="0" indent="0">
              <a:buNone/>
            </a:pPr>
            <a:r>
              <a:rPr lang="et-EE" sz="2400" dirty="0"/>
              <a:t>	</a:t>
            </a:r>
            <a:r>
              <a:rPr lang="et-EE" sz="2400" dirty="0" smtClean="0"/>
              <a:t>- ühes konteineris lubatud </a:t>
            </a:r>
            <a:r>
              <a:rPr lang="et-EE" sz="2400" u="sng" dirty="0" smtClean="0"/>
              <a:t>ainult ühe subjekti </a:t>
            </a:r>
            <a:r>
              <a:rPr lang="et-EE" sz="2400" dirty="0" smtClean="0"/>
              <a:t>1-n aruannet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 smtClean="0"/>
              <a:t>Veebiteenusega edastamine</a:t>
            </a:r>
          </a:p>
          <a:p>
            <a:pPr marL="0" indent="0">
              <a:buNone/>
            </a:pPr>
            <a:r>
              <a:rPr lang="et-EE" sz="2400" dirty="0"/>
              <a:t>	</a:t>
            </a:r>
            <a:r>
              <a:rPr lang="et-EE" sz="2400" dirty="0" smtClean="0"/>
              <a:t>- </a:t>
            </a:r>
            <a:r>
              <a:rPr lang="en-GB" sz="2400" dirty="0" err="1" smtClean="0"/>
              <a:t>üks</a:t>
            </a:r>
            <a:r>
              <a:rPr lang="en-GB" sz="2400" dirty="0" smtClean="0"/>
              <a:t> </a:t>
            </a:r>
            <a:r>
              <a:rPr lang="et-EE" sz="2400" dirty="0" smtClean="0"/>
              <a:t>fail</a:t>
            </a:r>
            <a:r>
              <a:rPr lang="en-GB" sz="2400" dirty="0" smtClean="0"/>
              <a:t> </a:t>
            </a:r>
            <a:r>
              <a:rPr lang="et-EE" sz="2400" dirty="0" smtClean="0"/>
              <a:t>(1-n aruannet) </a:t>
            </a:r>
            <a:r>
              <a:rPr lang="en-GB" sz="2400" dirty="0" err="1" smtClean="0"/>
              <a:t>korraga</a:t>
            </a:r>
            <a:r>
              <a:rPr lang="en-GB" sz="2400" dirty="0" smtClean="0"/>
              <a:t> (</a:t>
            </a:r>
            <a:r>
              <a:rPr lang="et-EE" sz="2400" dirty="0" smtClean="0"/>
              <a:t>krüpteeritu</a:t>
            </a:r>
            <a:r>
              <a:rPr lang="en-GB" sz="2400" dirty="0" smtClean="0"/>
              <a:t>d</a:t>
            </a:r>
            <a:r>
              <a:rPr lang="et-EE" sz="2400" dirty="0" smtClean="0"/>
              <a:t> ja 	allkirjastatu</a:t>
            </a:r>
            <a:r>
              <a:rPr lang="en-GB" sz="2400" dirty="0" smtClean="0"/>
              <a:t>d)</a:t>
            </a:r>
            <a:r>
              <a:rPr lang="et-EE" sz="240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8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Veebiteenus (nt järelevalve puhul)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1" dirty="0" smtClean="0"/>
              <a:t>Veebiteenuse tehniline kirjeldus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t-EE" sz="2000" b="1" u="sng" dirty="0" smtClean="0"/>
              <a:t>https://aruandlus.eestipank.ee/defs/webservice_jarelvalve.wadl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1" dirty="0" smtClean="0"/>
              <a:t>Veebiteenuse aadress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t-EE" sz="2000" b="1" u="sng" dirty="0" smtClean="0"/>
              <a:t>https</a:t>
            </a:r>
            <a:r>
              <a:rPr lang="et-EE" sz="2000" b="1" u="sng" dirty="0"/>
              <a:t>://srv-aruandlus.eestipank.ee/epakpsrv/submitReports/jarelvalve/</a:t>
            </a:r>
            <a:endParaRPr lang="et-EE" sz="2000" b="1" u="sng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1" dirty="0" smtClean="0"/>
              <a:t>Veebiteenuse tehniline kirjeldus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t-EE" sz="2000" b="1" dirty="0"/>
              <a:t>Veebiteenuse </a:t>
            </a:r>
            <a:r>
              <a:rPr lang="et-EE" sz="2000" b="1" dirty="0" smtClean="0"/>
              <a:t>dokumentatsioon (link lisandub)</a:t>
            </a:r>
            <a:endParaRPr lang="et-EE" sz="2000" b="1" dirty="0"/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t-EE" sz="2000" b="1" dirty="0" smtClean="0">
                <a:hlinkClick r:id="rId2"/>
              </a:rPr>
              <a:t>https://aruandlus.eestipank.ee/defs/reply.wadl</a:t>
            </a:r>
            <a:endParaRPr lang="et-EE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14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b="1" u="sng" dirty="0" smtClean="0"/>
              <a:t>Võtmete haldus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Võtmete haldus on </a:t>
            </a:r>
            <a:r>
              <a:rPr lang="et-EE" sz="2400" b="1" dirty="0" smtClean="0"/>
              <a:t>aruande</a:t>
            </a:r>
            <a:r>
              <a:rPr lang="en-GB" sz="2400" b="1" dirty="0" err="1" smtClean="0"/>
              <a:t>subjekti</a:t>
            </a:r>
            <a:r>
              <a:rPr lang="et-EE" sz="2400" b="1" dirty="0" smtClean="0"/>
              <a:t> enda korraldada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Võimalik kasutada:</a:t>
            </a:r>
            <a:endParaRPr lang="et-EE" sz="2400" dirty="0"/>
          </a:p>
          <a:p>
            <a:pPr marL="0" indent="0">
              <a:buNone/>
            </a:pPr>
            <a:r>
              <a:rPr lang="et-EE" sz="2400" dirty="0" smtClean="0"/>
              <a:t>	- ID-kaart, sh e-residendi kaart </a:t>
            </a:r>
            <a:endParaRPr lang="et-EE" sz="2400" dirty="0"/>
          </a:p>
          <a:p>
            <a:pPr marL="0" indent="0">
              <a:buNone/>
            </a:pPr>
            <a:r>
              <a:rPr lang="et-EE" sz="2400" dirty="0" smtClean="0"/>
              <a:t>	- GPG/PGP</a:t>
            </a:r>
            <a:endParaRPr lang="et-EE" sz="2400" dirty="0"/>
          </a:p>
          <a:p>
            <a:pPr marL="0" indent="0">
              <a:buNone/>
            </a:pPr>
            <a:r>
              <a:rPr lang="et-EE" sz="2400" dirty="0" smtClean="0"/>
              <a:t>	- Asutuse digitempel </a:t>
            </a:r>
          </a:p>
          <a:p>
            <a:pPr marL="0" indent="0">
              <a:buNone/>
            </a:pPr>
            <a:r>
              <a:rPr lang="et-EE" sz="2400" dirty="0" smtClean="0"/>
              <a:t>	- X.509 sertifikaat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Võtmeid on </a:t>
            </a:r>
            <a:r>
              <a:rPr lang="et-EE" sz="2400" b="1" dirty="0" smtClean="0"/>
              <a:t>võimalik genereerida portaalis</a:t>
            </a:r>
          </a:p>
          <a:p>
            <a:pPr marL="685800" lvl="1" indent="0">
              <a:buNone/>
            </a:pPr>
            <a:r>
              <a:rPr lang="et-EE" sz="2400" dirty="0" smtClean="0"/>
              <a:t>- Salajase võtme saab portaalist alla laadida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Asutuse digitempel </a:t>
            </a:r>
            <a:r>
              <a:rPr lang="et-EE" sz="2400" dirty="0"/>
              <a:t>peab võimaldama </a:t>
            </a:r>
            <a:r>
              <a:rPr lang="et-EE" sz="2400" dirty="0" smtClean="0"/>
              <a:t>allkirjastamist ja krüpteerimist</a:t>
            </a:r>
            <a:endParaRPr lang="et-E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BB7DF5A-D7C5-C949-A85B-717023AFBDC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2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322</Words>
  <Application>Microsoft Office PowerPoint</Application>
  <PresentationFormat>On-screen Show (4:3)</PresentationFormat>
  <Paragraphs>102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Tarkvarakomplekti Office kujundus</vt:lpstr>
      <vt:lpstr>EP ja FI uus andmekogumisportaal</vt:lpstr>
      <vt:lpstr>Ülevaade</vt:lpstr>
      <vt:lpstr>Uue portaali arendamise ajend ja eesmärgid</vt:lpstr>
      <vt:lpstr>PowerPoint Presentation</vt:lpstr>
      <vt:lpstr>Kasutajate haldus</vt:lpstr>
      <vt:lpstr>Aruandluskohustuse ja edastatud aruannete staatuste tervikvaade</vt:lpstr>
      <vt:lpstr>Andmeedastuskanalid/-viisid</vt:lpstr>
      <vt:lpstr>Veebiteenus (nt järelevalve puhul)</vt:lpstr>
      <vt:lpstr>Võtmete haldus</vt:lpstr>
      <vt:lpstr>Teavitused</vt:lpstr>
      <vt:lpstr>Valdkonnad</vt:lpstr>
      <vt:lpstr>Aruandega seotud kommunikatsioon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 ja FI uus andmekogumisportaal</dc:title>
  <dc:creator>Ain Paas</dc:creator>
  <cp:lastModifiedBy>Helene Trusina</cp:lastModifiedBy>
  <cp:revision>41</cp:revision>
  <dcterms:created xsi:type="dcterms:W3CDTF">2018-03-20T06:23:17Z</dcterms:created>
  <dcterms:modified xsi:type="dcterms:W3CDTF">2018-05-28T12:51:23Z</dcterms:modified>
</cp:coreProperties>
</file>