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6" r:id="rId2"/>
  </p:sldMasterIdLst>
  <p:notesMasterIdLst>
    <p:notesMasterId r:id="rId32"/>
  </p:notesMasterIdLst>
  <p:handoutMasterIdLst>
    <p:handoutMasterId r:id="rId33"/>
  </p:handoutMasterIdLst>
  <p:sldIdLst>
    <p:sldId id="331" r:id="rId3"/>
    <p:sldId id="453" r:id="rId4"/>
    <p:sldId id="454" r:id="rId5"/>
    <p:sldId id="408" r:id="rId6"/>
    <p:sldId id="294" r:id="rId7"/>
    <p:sldId id="410" r:id="rId8"/>
    <p:sldId id="446" r:id="rId9"/>
    <p:sldId id="411" r:id="rId10"/>
    <p:sldId id="413" r:id="rId11"/>
    <p:sldId id="440" r:id="rId12"/>
    <p:sldId id="414" r:id="rId13"/>
    <p:sldId id="420" r:id="rId14"/>
    <p:sldId id="415" r:id="rId15"/>
    <p:sldId id="449" r:id="rId16"/>
    <p:sldId id="447" r:id="rId17"/>
    <p:sldId id="450" r:id="rId18"/>
    <p:sldId id="448" r:id="rId19"/>
    <p:sldId id="416" r:id="rId20"/>
    <p:sldId id="439" r:id="rId21"/>
    <p:sldId id="451" r:id="rId22"/>
    <p:sldId id="433" r:id="rId23"/>
    <p:sldId id="421" r:id="rId24"/>
    <p:sldId id="422" r:id="rId25"/>
    <p:sldId id="452" r:id="rId26"/>
    <p:sldId id="441" r:id="rId27"/>
    <p:sldId id="455" r:id="rId28"/>
    <p:sldId id="456" r:id="rId29"/>
    <p:sldId id="442" r:id="rId30"/>
    <p:sldId id="407"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ja Hlebov" initials="IH" lastIdx="1" clrIdx="0">
    <p:extLst>
      <p:ext uri="{19B8F6BF-5375-455C-9EA6-DF929625EA0E}">
        <p15:presenceInfo xmlns:p15="http://schemas.microsoft.com/office/powerpoint/2012/main" userId="S-1-5-21-1343024091-1614895754-1417001333-2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3"/>
    <p:restoredTop sz="69262" autoAdjust="0"/>
  </p:normalViewPr>
  <p:slideViewPr>
    <p:cSldViewPr snapToGrid="0" snapToObjects="1" showGuides="1">
      <p:cViewPr varScale="1">
        <p:scale>
          <a:sx n="91" d="100"/>
          <a:sy n="91" d="100"/>
        </p:scale>
        <p:origin x="828" y="96"/>
      </p:cViewPr>
      <p:guideLst>
        <p:guide orient="horz" pos="2137"/>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2" d="100"/>
          <a:sy n="112" d="100"/>
        </p:scale>
        <p:origin x="429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hlebov\Desktop\NPL%20ettekanne\Makr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ihlebov\Desktop\NPL%20ettekanne\NPL%20ettekanne%20Kilvarile.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hlebov\Desktop\NPL%20ettekanne\NPL%20ettekanne%20Kilvari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hlebov\Desktop\NPL%20ettekanne\Makro.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ihlebov\Desktop\NPL%20ettekanne\Makro%20(Autosaved).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hlebov\Documents\My%20Documents\Slaidid\20170316%20Prantsuse%20majandusministeerium\Book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ihlebov\Desktop\NPL%20ettekanne\Makro%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et-EE" sz="1500"/>
              <a:t>Main economic indicators of Estonia</a:t>
            </a:r>
            <a:endParaRPr lang="en-US" sz="1500"/>
          </a:p>
        </c:rich>
      </c:tx>
      <c:overlay val="0"/>
    </c:title>
    <c:autoTitleDeleted val="0"/>
    <c:plotArea>
      <c:layout/>
      <c:barChart>
        <c:barDir val="col"/>
        <c:grouping val="clustered"/>
        <c:varyColors val="0"/>
        <c:ser>
          <c:idx val="0"/>
          <c:order val="0"/>
          <c:tx>
            <c:strRef>
              <c:f>Macro!$C$4</c:f>
              <c:strCache>
                <c:ptCount val="1"/>
                <c:pt idx="0">
                  <c:v>GDP</c:v>
                </c:pt>
              </c:strCache>
            </c:strRef>
          </c:tx>
          <c:spPr>
            <a:ln>
              <a:noFill/>
            </a:ln>
          </c:spPr>
          <c:invertIfNegative val="0"/>
          <c:cat>
            <c:strRef>
              <c:f>Macro!$B$30:$B$74</c:f>
              <c:strCache>
                <c:ptCount val="45"/>
                <c:pt idx="0">
                  <c:v>II 06</c:v>
                </c:pt>
                <c:pt idx="1">
                  <c:v>III 06</c:v>
                </c:pt>
                <c:pt idx="2">
                  <c:v>IV 06</c:v>
                </c:pt>
                <c:pt idx="3">
                  <c:v>I 07</c:v>
                </c:pt>
                <c:pt idx="4">
                  <c:v>II 07</c:v>
                </c:pt>
                <c:pt idx="5">
                  <c:v>III 07</c:v>
                </c:pt>
                <c:pt idx="6">
                  <c:v>IV 07</c:v>
                </c:pt>
                <c:pt idx="7">
                  <c:v>I 08</c:v>
                </c:pt>
                <c:pt idx="8">
                  <c:v>II 08</c:v>
                </c:pt>
                <c:pt idx="9">
                  <c:v>III 08</c:v>
                </c:pt>
                <c:pt idx="10">
                  <c:v>IV 08</c:v>
                </c:pt>
                <c:pt idx="11">
                  <c:v>I 09</c:v>
                </c:pt>
                <c:pt idx="12">
                  <c:v>II 09</c:v>
                </c:pt>
                <c:pt idx="13">
                  <c:v>III 09</c:v>
                </c:pt>
                <c:pt idx="14">
                  <c:v>IV 09</c:v>
                </c:pt>
                <c:pt idx="15">
                  <c:v>I 10</c:v>
                </c:pt>
                <c:pt idx="16">
                  <c:v>II 10</c:v>
                </c:pt>
                <c:pt idx="17">
                  <c:v>III 10</c:v>
                </c:pt>
                <c:pt idx="18">
                  <c:v>IV 10</c:v>
                </c:pt>
                <c:pt idx="19">
                  <c:v>I 11</c:v>
                </c:pt>
                <c:pt idx="20">
                  <c:v>II 11</c:v>
                </c:pt>
                <c:pt idx="21">
                  <c:v>III 11</c:v>
                </c:pt>
                <c:pt idx="22">
                  <c:v>IV 11</c:v>
                </c:pt>
                <c:pt idx="23">
                  <c:v>I 12</c:v>
                </c:pt>
                <c:pt idx="24">
                  <c:v>II 12</c:v>
                </c:pt>
                <c:pt idx="25">
                  <c:v>III 12</c:v>
                </c:pt>
                <c:pt idx="26">
                  <c:v>IV 12</c:v>
                </c:pt>
                <c:pt idx="27">
                  <c:v>I 13</c:v>
                </c:pt>
                <c:pt idx="28">
                  <c:v>II 13</c:v>
                </c:pt>
                <c:pt idx="29">
                  <c:v>III 13</c:v>
                </c:pt>
                <c:pt idx="30">
                  <c:v>IV 13</c:v>
                </c:pt>
                <c:pt idx="31">
                  <c:v>I 14</c:v>
                </c:pt>
                <c:pt idx="32">
                  <c:v>II 14</c:v>
                </c:pt>
                <c:pt idx="33">
                  <c:v>III 14</c:v>
                </c:pt>
                <c:pt idx="34">
                  <c:v>IV 14</c:v>
                </c:pt>
                <c:pt idx="35">
                  <c:v>I 15</c:v>
                </c:pt>
                <c:pt idx="36">
                  <c:v>II 15</c:v>
                </c:pt>
                <c:pt idx="37">
                  <c:v>III 15</c:v>
                </c:pt>
                <c:pt idx="38">
                  <c:v>IV 15</c:v>
                </c:pt>
                <c:pt idx="39">
                  <c:v>I 16</c:v>
                </c:pt>
                <c:pt idx="40">
                  <c:v>II 16</c:v>
                </c:pt>
                <c:pt idx="41">
                  <c:v>III 16</c:v>
                </c:pt>
                <c:pt idx="42">
                  <c:v>IV 16</c:v>
                </c:pt>
                <c:pt idx="43">
                  <c:v>I 17 </c:v>
                </c:pt>
                <c:pt idx="44">
                  <c:v>II 17</c:v>
                </c:pt>
              </c:strCache>
            </c:strRef>
          </c:cat>
          <c:val>
            <c:numRef>
              <c:f>Macro!$C$30:$C$74</c:f>
              <c:numCache>
                <c:formatCode>0.0%</c:formatCode>
                <c:ptCount val="45"/>
                <c:pt idx="0">
                  <c:v>9.6000000000000016E-2</c:v>
                </c:pt>
                <c:pt idx="1">
                  <c:v>9.8000000000000032E-2</c:v>
                </c:pt>
                <c:pt idx="2">
                  <c:v>0.10400000000000002</c:v>
                </c:pt>
                <c:pt idx="3">
                  <c:v>0.10400000000000002</c:v>
                </c:pt>
                <c:pt idx="4">
                  <c:v>9.2000000000000026E-2</c:v>
                </c:pt>
                <c:pt idx="5">
                  <c:v>6.6000000000000003E-2</c:v>
                </c:pt>
                <c:pt idx="6">
                  <c:v>5.1000000000000004E-2</c:v>
                </c:pt>
                <c:pt idx="7">
                  <c:v>-4.9000000000000016E-2</c:v>
                </c:pt>
                <c:pt idx="8">
                  <c:v>-2.2000000000000006E-2</c:v>
                </c:pt>
                <c:pt idx="9">
                  <c:v>-2.6000000000000006E-2</c:v>
                </c:pt>
                <c:pt idx="10">
                  <c:v>-0.11699999999999999</c:v>
                </c:pt>
                <c:pt idx="11">
                  <c:v>-0.12400000000000001</c:v>
                </c:pt>
                <c:pt idx="12">
                  <c:v>-0.17100000000000001</c:v>
                </c:pt>
                <c:pt idx="13">
                  <c:v>-0.19300000000000003</c:v>
                </c:pt>
                <c:pt idx="14">
                  <c:v>-9.6000000000000016E-2</c:v>
                </c:pt>
                <c:pt idx="15">
                  <c:v>-3.500000000000001E-2</c:v>
                </c:pt>
                <c:pt idx="16">
                  <c:v>1.6000000000000004E-2</c:v>
                </c:pt>
                <c:pt idx="17">
                  <c:v>4.8000000000000008E-2</c:v>
                </c:pt>
                <c:pt idx="18">
                  <c:v>6.0000000000000012E-2</c:v>
                </c:pt>
                <c:pt idx="19">
                  <c:v>8.7000000000000022E-2</c:v>
                </c:pt>
                <c:pt idx="20">
                  <c:v>7.6000000000000012E-2</c:v>
                </c:pt>
                <c:pt idx="21">
                  <c:v>8.9000000000000037E-2</c:v>
                </c:pt>
                <c:pt idx="22">
                  <c:v>5.5000000000000007E-2</c:v>
                </c:pt>
                <c:pt idx="23">
                  <c:v>5.1000000000000004E-2</c:v>
                </c:pt>
                <c:pt idx="24">
                  <c:v>5.000000000000001E-2</c:v>
                </c:pt>
                <c:pt idx="25">
                  <c:v>3.500000000000001E-2</c:v>
                </c:pt>
                <c:pt idx="26">
                  <c:v>3.7000000000000012E-2</c:v>
                </c:pt>
                <c:pt idx="27">
                  <c:v>3.1000000000000007E-2</c:v>
                </c:pt>
                <c:pt idx="28">
                  <c:v>1.0000000000000002E-2</c:v>
                </c:pt>
                <c:pt idx="29">
                  <c:v>1.6000000000000004E-2</c:v>
                </c:pt>
                <c:pt idx="30">
                  <c:v>2.1000000000000005E-2</c:v>
                </c:pt>
                <c:pt idx="31">
                  <c:v>1.8000000000000002E-2</c:v>
                </c:pt>
                <c:pt idx="32">
                  <c:v>3.0000000000000006E-2</c:v>
                </c:pt>
                <c:pt idx="33">
                  <c:v>2.5000000000000005E-2</c:v>
                </c:pt>
                <c:pt idx="34">
                  <c:v>4.1000000000000002E-2</c:v>
                </c:pt>
                <c:pt idx="35">
                  <c:v>1.4999999999999998E-2</c:v>
                </c:pt>
                <c:pt idx="36">
                  <c:v>2.3000000000000003E-2</c:v>
                </c:pt>
                <c:pt idx="37">
                  <c:v>2.1000000000000005E-2</c:v>
                </c:pt>
                <c:pt idx="38">
                  <c:v>9.0000000000000045E-3</c:v>
                </c:pt>
                <c:pt idx="39">
                  <c:v>2.2000000000000002E-2</c:v>
                </c:pt>
                <c:pt idx="40">
                  <c:v>9.0000000000000045E-3</c:v>
                </c:pt>
                <c:pt idx="41">
                  <c:v>2.0000000000000004E-2</c:v>
                </c:pt>
                <c:pt idx="42">
                  <c:v>3.1000000000000007E-2</c:v>
                </c:pt>
                <c:pt idx="43">
                  <c:v>4.6000000000000006E-2</c:v>
                </c:pt>
                <c:pt idx="44">
                  <c:v>5.7000000000000016E-2</c:v>
                </c:pt>
              </c:numCache>
            </c:numRef>
          </c:val>
          <c:extLst>
            <c:ext xmlns:c16="http://schemas.microsoft.com/office/drawing/2014/chart" uri="{C3380CC4-5D6E-409C-BE32-E72D297353CC}">
              <c16:uniqueId val="{00000000-68C1-4338-B474-4936C2CF8825}"/>
            </c:ext>
          </c:extLst>
        </c:ser>
        <c:dLbls>
          <c:showLegendKey val="0"/>
          <c:showVal val="0"/>
          <c:showCatName val="0"/>
          <c:showSerName val="0"/>
          <c:showPercent val="0"/>
          <c:showBubbleSize val="0"/>
        </c:dLbls>
        <c:gapWidth val="20"/>
        <c:axId val="168285872"/>
        <c:axId val="168286264"/>
      </c:barChart>
      <c:lineChart>
        <c:grouping val="standard"/>
        <c:varyColors val="0"/>
        <c:ser>
          <c:idx val="1"/>
          <c:order val="1"/>
          <c:tx>
            <c:strRef>
              <c:f>Macro!$D$4</c:f>
              <c:strCache>
                <c:ptCount val="1"/>
                <c:pt idx="0">
                  <c:v>Unemployment</c:v>
                </c:pt>
              </c:strCache>
            </c:strRef>
          </c:tx>
          <c:marker>
            <c:symbol val="none"/>
          </c:marker>
          <c:cat>
            <c:strRef>
              <c:f>Macro!$B$30:$B$74</c:f>
              <c:strCache>
                <c:ptCount val="45"/>
                <c:pt idx="0">
                  <c:v>II 06</c:v>
                </c:pt>
                <c:pt idx="1">
                  <c:v>III 06</c:v>
                </c:pt>
                <c:pt idx="2">
                  <c:v>IV 06</c:v>
                </c:pt>
                <c:pt idx="3">
                  <c:v>I 07</c:v>
                </c:pt>
                <c:pt idx="4">
                  <c:v>II 07</c:v>
                </c:pt>
                <c:pt idx="5">
                  <c:v>III 07</c:v>
                </c:pt>
                <c:pt idx="6">
                  <c:v>IV 07</c:v>
                </c:pt>
                <c:pt idx="7">
                  <c:v>I 08</c:v>
                </c:pt>
                <c:pt idx="8">
                  <c:v>II 08</c:v>
                </c:pt>
                <c:pt idx="9">
                  <c:v>III 08</c:v>
                </c:pt>
                <c:pt idx="10">
                  <c:v>IV 08</c:v>
                </c:pt>
                <c:pt idx="11">
                  <c:v>I 09</c:v>
                </c:pt>
                <c:pt idx="12">
                  <c:v>II 09</c:v>
                </c:pt>
                <c:pt idx="13">
                  <c:v>III 09</c:v>
                </c:pt>
                <c:pt idx="14">
                  <c:v>IV 09</c:v>
                </c:pt>
                <c:pt idx="15">
                  <c:v>I 10</c:v>
                </c:pt>
                <c:pt idx="16">
                  <c:v>II 10</c:v>
                </c:pt>
                <c:pt idx="17">
                  <c:v>III 10</c:v>
                </c:pt>
                <c:pt idx="18">
                  <c:v>IV 10</c:v>
                </c:pt>
                <c:pt idx="19">
                  <c:v>I 11</c:v>
                </c:pt>
                <c:pt idx="20">
                  <c:v>II 11</c:v>
                </c:pt>
                <c:pt idx="21">
                  <c:v>III 11</c:v>
                </c:pt>
                <c:pt idx="22">
                  <c:v>IV 11</c:v>
                </c:pt>
                <c:pt idx="23">
                  <c:v>I 12</c:v>
                </c:pt>
                <c:pt idx="24">
                  <c:v>II 12</c:v>
                </c:pt>
                <c:pt idx="25">
                  <c:v>III 12</c:v>
                </c:pt>
                <c:pt idx="26">
                  <c:v>IV 12</c:v>
                </c:pt>
                <c:pt idx="27">
                  <c:v>I 13</c:v>
                </c:pt>
                <c:pt idx="28">
                  <c:v>II 13</c:v>
                </c:pt>
                <c:pt idx="29">
                  <c:v>III 13</c:v>
                </c:pt>
                <c:pt idx="30">
                  <c:v>IV 13</c:v>
                </c:pt>
                <c:pt idx="31">
                  <c:v>I 14</c:v>
                </c:pt>
                <c:pt idx="32">
                  <c:v>II 14</c:v>
                </c:pt>
                <c:pt idx="33">
                  <c:v>III 14</c:v>
                </c:pt>
                <c:pt idx="34">
                  <c:v>IV 14</c:v>
                </c:pt>
                <c:pt idx="35">
                  <c:v>I 15</c:v>
                </c:pt>
                <c:pt idx="36">
                  <c:v>II 15</c:v>
                </c:pt>
                <c:pt idx="37">
                  <c:v>III 15</c:v>
                </c:pt>
                <c:pt idx="38">
                  <c:v>IV 15</c:v>
                </c:pt>
                <c:pt idx="39">
                  <c:v>I 16</c:v>
                </c:pt>
                <c:pt idx="40">
                  <c:v>II 16</c:v>
                </c:pt>
                <c:pt idx="41">
                  <c:v>III 16</c:v>
                </c:pt>
                <c:pt idx="42">
                  <c:v>IV 16</c:v>
                </c:pt>
                <c:pt idx="43">
                  <c:v>I 17 </c:v>
                </c:pt>
                <c:pt idx="44">
                  <c:v>II 17</c:v>
                </c:pt>
              </c:strCache>
            </c:strRef>
          </c:cat>
          <c:val>
            <c:numRef>
              <c:f>Macro!$D$30:$D$74</c:f>
              <c:numCache>
                <c:formatCode>0.0%</c:formatCode>
                <c:ptCount val="45"/>
                <c:pt idx="0">
                  <c:v>6.2000000000000013E-2</c:v>
                </c:pt>
                <c:pt idx="1">
                  <c:v>5.400000000000002E-2</c:v>
                </c:pt>
                <c:pt idx="2">
                  <c:v>5.6000000000000001E-2</c:v>
                </c:pt>
                <c:pt idx="3">
                  <c:v>5.3000000000000005E-2</c:v>
                </c:pt>
                <c:pt idx="4">
                  <c:v>5.000000000000001E-2</c:v>
                </c:pt>
                <c:pt idx="5">
                  <c:v>4.200000000000001E-2</c:v>
                </c:pt>
                <c:pt idx="6">
                  <c:v>4.1000000000000002E-2</c:v>
                </c:pt>
                <c:pt idx="7">
                  <c:v>4.200000000000001E-2</c:v>
                </c:pt>
                <c:pt idx="8">
                  <c:v>4.0000000000000008E-2</c:v>
                </c:pt>
                <c:pt idx="9">
                  <c:v>6.2000000000000013E-2</c:v>
                </c:pt>
                <c:pt idx="10">
                  <c:v>7.6000000000000012E-2</c:v>
                </c:pt>
                <c:pt idx="11">
                  <c:v>0.11400000000000002</c:v>
                </c:pt>
                <c:pt idx="12">
                  <c:v>0.13500000000000001</c:v>
                </c:pt>
                <c:pt idx="13">
                  <c:v>0.14600000000000002</c:v>
                </c:pt>
                <c:pt idx="14">
                  <c:v>0.15500000000000003</c:v>
                </c:pt>
                <c:pt idx="15">
                  <c:v>0.19800000000000004</c:v>
                </c:pt>
                <c:pt idx="16">
                  <c:v>0.18600000000000005</c:v>
                </c:pt>
                <c:pt idx="17">
                  <c:v>0.15500000000000003</c:v>
                </c:pt>
                <c:pt idx="18">
                  <c:v>0.13600000000000001</c:v>
                </c:pt>
                <c:pt idx="19">
                  <c:v>0.14400000000000004</c:v>
                </c:pt>
                <c:pt idx="20">
                  <c:v>0.13300000000000001</c:v>
                </c:pt>
                <c:pt idx="21" formatCode="0.00%">
                  <c:v>0.10900000000000001</c:v>
                </c:pt>
                <c:pt idx="22" formatCode="0.00%">
                  <c:v>0.11400000000000002</c:v>
                </c:pt>
                <c:pt idx="23" formatCode="0.00%">
                  <c:v>0.11500000000000002</c:v>
                </c:pt>
                <c:pt idx="24" formatCode="0.00%">
                  <c:v>0.10199999999999998</c:v>
                </c:pt>
                <c:pt idx="25" formatCode="0.00%">
                  <c:v>9.7000000000000017E-2</c:v>
                </c:pt>
                <c:pt idx="26" formatCode="0.00%">
                  <c:v>9.3000000000000041E-2</c:v>
                </c:pt>
                <c:pt idx="27" formatCode="0.00%">
                  <c:v>0.1</c:v>
                </c:pt>
                <c:pt idx="28" formatCode="0.00%">
                  <c:v>8.0000000000000016E-2</c:v>
                </c:pt>
                <c:pt idx="29" formatCode="0.00%">
                  <c:v>7.8000000000000014E-2</c:v>
                </c:pt>
                <c:pt idx="30" formatCode="0.00%">
                  <c:v>8.7000000000000022E-2</c:v>
                </c:pt>
                <c:pt idx="31" formatCode="0.00%">
                  <c:v>8.500000000000002E-2</c:v>
                </c:pt>
                <c:pt idx="32" formatCode="0.00%">
                  <c:v>7.0000000000000021E-2</c:v>
                </c:pt>
                <c:pt idx="33" formatCode="0.00%">
                  <c:v>7.5000000000000011E-2</c:v>
                </c:pt>
                <c:pt idx="34" formatCode="0.00%">
                  <c:v>6.3000000000000014E-2</c:v>
                </c:pt>
                <c:pt idx="35" formatCode="0.00%">
                  <c:v>6.6000000000000003E-2</c:v>
                </c:pt>
                <c:pt idx="36" formatCode="0.00%">
                  <c:v>6.5000000000000016E-2</c:v>
                </c:pt>
                <c:pt idx="37" formatCode="0.00%">
                  <c:v>5.2000000000000018E-2</c:v>
                </c:pt>
                <c:pt idx="38" formatCode="0.00%">
                  <c:v>6.4000000000000015E-2</c:v>
                </c:pt>
                <c:pt idx="39" formatCode="0.00%">
                  <c:v>6.5000000000000016E-2</c:v>
                </c:pt>
                <c:pt idx="40" formatCode="0.00%">
                  <c:v>6.5000000000000016E-2</c:v>
                </c:pt>
                <c:pt idx="41" formatCode="0.00%">
                  <c:v>7.5000000000000011E-2</c:v>
                </c:pt>
                <c:pt idx="42" formatCode="0.00%">
                  <c:v>6.6000000000000003E-2</c:v>
                </c:pt>
                <c:pt idx="43" formatCode="0.00%">
                  <c:v>5.6000000000000001E-2</c:v>
                </c:pt>
                <c:pt idx="44" formatCode="0.00%">
                  <c:v>7.0000000000000021E-2</c:v>
                </c:pt>
              </c:numCache>
            </c:numRef>
          </c:val>
          <c:smooth val="0"/>
          <c:extLst>
            <c:ext xmlns:c16="http://schemas.microsoft.com/office/drawing/2014/chart" uri="{C3380CC4-5D6E-409C-BE32-E72D297353CC}">
              <c16:uniqueId val="{00000001-68C1-4338-B474-4936C2CF8825}"/>
            </c:ext>
          </c:extLst>
        </c:ser>
        <c:ser>
          <c:idx val="2"/>
          <c:order val="2"/>
          <c:tx>
            <c:strRef>
              <c:f>Macro!$E$4</c:f>
              <c:strCache>
                <c:ptCount val="1"/>
                <c:pt idx="0">
                  <c:v>CPI</c:v>
                </c:pt>
              </c:strCache>
            </c:strRef>
          </c:tx>
          <c:marker>
            <c:symbol val="none"/>
          </c:marker>
          <c:cat>
            <c:strRef>
              <c:f>Macro!$B$30:$B$74</c:f>
              <c:strCache>
                <c:ptCount val="45"/>
                <c:pt idx="0">
                  <c:v>II 06</c:v>
                </c:pt>
                <c:pt idx="1">
                  <c:v>III 06</c:v>
                </c:pt>
                <c:pt idx="2">
                  <c:v>IV 06</c:v>
                </c:pt>
                <c:pt idx="3">
                  <c:v>I 07</c:v>
                </c:pt>
                <c:pt idx="4">
                  <c:v>II 07</c:v>
                </c:pt>
                <c:pt idx="5">
                  <c:v>III 07</c:v>
                </c:pt>
                <c:pt idx="6">
                  <c:v>IV 07</c:v>
                </c:pt>
                <c:pt idx="7">
                  <c:v>I 08</c:v>
                </c:pt>
                <c:pt idx="8">
                  <c:v>II 08</c:v>
                </c:pt>
                <c:pt idx="9">
                  <c:v>III 08</c:v>
                </c:pt>
                <c:pt idx="10">
                  <c:v>IV 08</c:v>
                </c:pt>
                <c:pt idx="11">
                  <c:v>I 09</c:v>
                </c:pt>
                <c:pt idx="12">
                  <c:v>II 09</c:v>
                </c:pt>
                <c:pt idx="13">
                  <c:v>III 09</c:v>
                </c:pt>
                <c:pt idx="14">
                  <c:v>IV 09</c:v>
                </c:pt>
                <c:pt idx="15">
                  <c:v>I 10</c:v>
                </c:pt>
                <c:pt idx="16">
                  <c:v>II 10</c:v>
                </c:pt>
                <c:pt idx="17">
                  <c:v>III 10</c:v>
                </c:pt>
                <c:pt idx="18">
                  <c:v>IV 10</c:v>
                </c:pt>
                <c:pt idx="19">
                  <c:v>I 11</c:v>
                </c:pt>
                <c:pt idx="20">
                  <c:v>II 11</c:v>
                </c:pt>
                <c:pt idx="21">
                  <c:v>III 11</c:v>
                </c:pt>
                <c:pt idx="22">
                  <c:v>IV 11</c:v>
                </c:pt>
                <c:pt idx="23">
                  <c:v>I 12</c:v>
                </c:pt>
                <c:pt idx="24">
                  <c:v>II 12</c:v>
                </c:pt>
                <c:pt idx="25">
                  <c:v>III 12</c:v>
                </c:pt>
                <c:pt idx="26">
                  <c:v>IV 12</c:v>
                </c:pt>
                <c:pt idx="27">
                  <c:v>I 13</c:v>
                </c:pt>
                <c:pt idx="28">
                  <c:v>II 13</c:v>
                </c:pt>
                <c:pt idx="29">
                  <c:v>III 13</c:v>
                </c:pt>
                <c:pt idx="30">
                  <c:v>IV 13</c:v>
                </c:pt>
                <c:pt idx="31">
                  <c:v>I 14</c:v>
                </c:pt>
                <c:pt idx="32">
                  <c:v>II 14</c:v>
                </c:pt>
                <c:pt idx="33">
                  <c:v>III 14</c:v>
                </c:pt>
                <c:pt idx="34">
                  <c:v>IV 14</c:v>
                </c:pt>
                <c:pt idx="35">
                  <c:v>I 15</c:v>
                </c:pt>
                <c:pt idx="36">
                  <c:v>II 15</c:v>
                </c:pt>
                <c:pt idx="37">
                  <c:v>III 15</c:v>
                </c:pt>
                <c:pt idx="38">
                  <c:v>IV 15</c:v>
                </c:pt>
                <c:pt idx="39">
                  <c:v>I 16</c:v>
                </c:pt>
                <c:pt idx="40">
                  <c:v>II 16</c:v>
                </c:pt>
                <c:pt idx="41">
                  <c:v>III 16</c:v>
                </c:pt>
                <c:pt idx="42">
                  <c:v>IV 16</c:v>
                </c:pt>
                <c:pt idx="43">
                  <c:v>I 17 </c:v>
                </c:pt>
                <c:pt idx="44">
                  <c:v>II 17</c:v>
                </c:pt>
              </c:strCache>
            </c:strRef>
          </c:cat>
          <c:val>
            <c:numRef>
              <c:f>Macro!$E$30:$E$74</c:f>
              <c:numCache>
                <c:formatCode>0.0%</c:formatCode>
                <c:ptCount val="45"/>
                <c:pt idx="0">
                  <c:v>4.3167544936114861E-2</c:v>
                </c:pt>
                <c:pt idx="1">
                  <c:v>3.7556013941247635E-2</c:v>
                </c:pt>
                <c:pt idx="2">
                  <c:v>5.139920045688174E-2</c:v>
                </c:pt>
                <c:pt idx="3">
                  <c:v>5.7052409426661808E-2</c:v>
                </c:pt>
                <c:pt idx="4">
                  <c:v>5.8196664590685745E-2</c:v>
                </c:pt>
                <c:pt idx="5">
                  <c:v>7.205045588537741E-2</c:v>
                </c:pt>
                <c:pt idx="6">
                  <c:v>9.5668115154807151E-2</c:v>
                </c:pt>
                <c:pt idx="7">
                  <c:v>0.10941035538400111</c:v>
                </c:pt>
                <c:pt idx="8">
                  <c:v>0.11443892231232011</c:v>
                </c:pt>
                <c:pt idx="9">
                  <c:v>0.10500063946796279</c:v>
                </c:pt>
                <c:pt idx="10">
                  <c:v>6.9777529900229257E-2</c:v>
                </c:pt>
                <c:pt idx="11">
                  <c:v>2.0335932813437381E-2</c:v>
                </c:pt>
                <c:pt idx="12">
                  <c:v>-9.2712122990258345E-3</c:v>
                </c:pt>
                <c:pt idx="13">
                  <c:v>-1.6145833333333422E-2</c:v>
                </c:pt>
                <c:pt idx="14">
                  <c:v>-1.7088570932051191E-2</c:v>
                </c:pt>
                <c:pt idx="15">
                  <c:v>1.6520665530013641E-2</c:v>
                </c:pt>
                <c:pt idx="16">
                  <c:v>3.5418147358445846E-2</c:v>
                </c:pt>
                <c:pt idx="17">
                  <c:v>3.9644726780777587E-2</c:v>
                </c:pt>
                <c:pt idx="18">
                  <c:v>5.7166430928807153E-2</c:v>
                </c:pt>
                <c:pt idx="19">
                  <c:v>5.1937536148062513E-2</c:v>
                </c:pt>
                <c:pt idx="20">
                  <c:v>4.8907447660450742E-2</c:v>
                </c:pt>
                <c:pt idx="21">
                  <c:v>5.1541725601131683E-2</c:v>
                </c:pt>
                <c:pt idx="22">
                  <c:v>3.7183632511985878E-2</c:v>
                </c:pt>
                <c:pt idx="23">
                  <c:v>4.4149989003738697E-2</c:v>
                </c:pt>
                <c:pt idx="24">
                  <c:v>3.8937667012052042E-2</c:v>
                </c:pt>
                <c:pt idx="25">
                  <c:v>3.7000000000000012E-2</c:v>
                </c:pt>
                <c:pt idx="26">
                  <c:v>3.7000000000000005E-2</c:v>
                </c:pt>
                <c:pt idx="27">
                  <c:v>3.4542678110684129E-2</c:v>
                </c:pt>
                <c:pt idx="28">
                  <c:v>3.7688310324917276E-2</c:v>
                </c:pt>
                <c:pt idx="29">
                  <c:v>2.0531964535697611E-2</c:v>
                </c:pt>
                <c:pt idx="30">
                  <c:v>1.4235245220282744E-2</c:v>
                </c:pt>
                <c:pt idx="31">
                  <c:v>1.5269506794930447E-3</c:v>
                </c:pt>
                <c:pt idx="32">
                  <c:v>-3.6420658606909359E-3</c:v>
                </c:pt>
                <c:pt idx="33">
                  <c:v>-5.5885789767821112E-3</c:v>
                </c:pt>
                <c:pt idx="34">
                  <c:v>-5.2248745005635264E-3</c:v>
                </c:pt>
                <c:pt idx="35">
                  <c:v>-5.6919245819992978E-3</c:v>
                </c:pt>
                <c:pt idx="36">
                  <c:v>-1.3707671218967665E-3</c:v>
                </c:pt>
                <c:pt idx="37">
                  <c:v>-7.101619577990049E-3</c:v>
                </c:pt>
                <c:pt idx="38">
                  <c:v>-8.8053553038104377E-3</c:v>
                </c:pt>
                <c:pt idx="39">
                  <c:v>-2.3000255558396358E-3</c:v>
                </c:pt>
                <c:pt idx="40">
                  <c:v>-4.1179461108287185E-3</c:v>
                </c:pt>
                <c:pt idx="41">
                  <c:v>1.0497066995986293E-2</c:v>
                </c:pt>
                <c:pt idx="42">
                  <c:v>2.2182970543924277E-2</c:v>
                </c:pt>
                <c:pt idx="43">
                  <c:v>2.8278688524590256E-2</c:v>
                </c:pt>
                <c:pt idx="44">
                  <c:v>2.8995865026290264E-2</c:v>
                </c:pt>
              </c:numCache>
            </c:numRef>
          </c:val>
          <c:smooth val="0"/>
          <c:extLst>
            <c:ext xmlns:c16="http://schemas.microsoft.com/office/drawing/2014/chart" uri="{C3380CC4-5D6E-409C-BE32-E72D297353CC}">
              <c16:uniqueId val="{00000002-68C1-4338-B474-4936C2CF8825}"/>
            </c:ext>
          </c:extLst>
        </c:ser>
        <c:dLbls>
          <c:showLegendKey val="0"/>
          <c:showVal val="0"/>
          <c:showCatName val="0"/>
          <c:showSerName val="0"/>
          <c:showPercent val="0"/>
          <c:showBubbleSize val="0"/>
        </c:dLbls>
        <c:marker val="1"/>
        <c:smooth val="0"/>
        <c:axId val="168285872"/>
        <c:axId val="168286264"/>
      </c:lineChart>
      <c:catAx>
        <c:axId val="168285872"/>
        <c:scaling>
          <c:orientation val="minMax"/>
        </c:scaling>
        <c:delete val="0"/>
        <c:axPos val="b"/>
        <c:numFmt formatCode="General" sourceLinked="1"/>
        <c:majorTickMark val="none"/>
        <c:minorTickMark val="none"/>
        <c:tickLblPos val="low"/>
        <c:crossAx val="168286264"/>
        <c:crosses val="autoZero"/>
        <c:auto val="1"/>
        <c:lblAlgn val="ctr"/>
        <c:lblOffset val="100"/>
        <c:tickLblSkip val="4"/>
        <c:noMultiLvlLbl val="0"/>
      </c:catAx>
      <c:valAx>
        <c:axId val="168286264"/>
        <c:scaling>
          <c:orientation val="minMax"/>
        </c:scaling>
        <c:delete val="0"/>
        <c:axPos val="l"/>
        <c:majorGridlines>
          <c:spPr>
            <a:ln>
              <a:solidFill>
                <a:schemeClr val="bg1">
                  <a:lumMod val="85000"/>
                </a:schemeClr>
              </a:solidFill>
              <a:prstDash val="dash"/>
            </a:ln>
          </c:spPr>
        </c:majorGridlines>
        <c:title>
          <c:tx>
            <c:rich>
              <a:bodyPr/>
              <a:lstStyle/>
              <a:p>
                <a:pPr>
                  <a:defRPr/>
                </a:pPr>
                <a:r>
                  <a:rPr lang="et-EE"/>
                  <a:t>y-o-y</a:t>
                </a:r>
                <a:endParaRPr lang="en-US"/>
              </a:p>
            </c:rich>
          </c:tx>
          <c:overlay val="0"/>
        </c:title>
        <c:numFmt formatCode="0.0%" sourceLinked="1"/>
        <c:majorTickMark val="none"/>
        <c:minorTickMark val="none"/>
        <c:tickLblPos val="nextTo"/>
        <c:spPr>
          <a:ln>
            <a:noFill/>
          </a:ln>
        </c:spPr>
        <c:crossAx val="168285872"/>
        <c:crosses val="autoZero"/>
        <c:crossBetween val="between"/>
      </c:valAx>
    </c:plotArea>
    <c:legend>
      <c:legendPos val="r"/>
      <c:layout>
        <c:manualLayout>
          <c:xMode val="edge"/>
          <c:yMode val="edge"/>
          <c:x val="0.72993816145223078"/>
          <c:y val="0.36176217556138818"/>
          <c:w val="0.26167092048822377"/>
          <c:h val="0.25115157480314959"/>
        </c:manualLayout>
      </c:layout>
      <c:overlay val="0"/>
    </c:legend>
    <c:plotVisOnly val="1"/>
    <c:dispBlanksAs val="gap"/>
    <c:showDLblsOverMax val="0"/>
  </c:chart>
  <c:spPr>
    <a:ln>
      <a:noFill/>
    </a:ln>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2"/>
                </a:solidFill>
                <a:latin typeface="Atlas Grotesk Light" pitchFamily="50" charset="-70"/>
                <a:ea typeface="+mn-ea"/>
                <a:cs typeface="+mn-cs"/>
              </a:defRPr>
            </a:pPr>
            <a:r>
              <a:rPr lang="et-EE" sz="1500" b="1"/>
              <a:t>Banking sector yearly profit/loss, mn EUR</a:t>
            </a:r>
          </a:p>
        </c:rich>
      </c:tx>
      <c:overlay val="0"/>
      <c:spPr>
        <a:noFill/>
        <a:ln>
          <a:noFill/>
        </a:ln>
        <a:effectLst/>
      </c:spPr>
    </c:title>
    <c:autoTitleDeleted val="0"/>
    <c:plotArea>
      <c:layout/>
      <c:areaChart>
        <c:grouping val="standard"/>
        <c:varyColors val="0"/>
        <c:ser>
          <c:idx val="1"/>
          <c:order val="1"/>
          <c:tx>
            <c:strRef>
              <c:f>PL!$C$12</c:f>
              <c:strCache>
                <c:ptCount val="1"/>
                <c:pt idx="0">
                  <c:v>Cumulative profit (r.h.s.)</c:v>
                </c:pt>
              </c:strCache>
            </c:strRef>
          </c:tx>
          <c:spPr>
            <a:solidFill>
              <a:schemeClr val="accent2"/>
            </a:solidFill>
            <a:ln>
              <a:noFill/>
            </a:ln>
            <a:effectLst/>
          </c:spPr>
          <c:cat>
            <c:numRef>
              <c:f>PL!$D$10:$R$10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PL!$D$12:$R$12</c:f>
              <c:numCache>
                <c:formatCode>#,##0</c:formatCode>
                <c:ptCount val="15"/>
                <c:pt idx="0">
                  <c:v>73.706045000000003</c:v>
                </c:pt>
                <c:pt idx="1">
                  <c:v>170.38033800000005</c:v>
                </c:pt>
                <c:pt idx="2">
                  <c:v>327.83588699999996</c:v>
                </c:pt>
                <c:pt idx="3">
                  <c:v>525.19524899999999</c:v>
                </c:pt>
                <c:pt idx="4">
                  <c:v>755.82669599999986</c:v>
                </c:pt>
                <c:pt idx="5">
                  <c:v>1228.297329</c:v>
                </c:pt>
                <c:pt idx="6">
                  <c:v>1479.3962899999999</c:v>
                </c:pt>
                <c:pt idx="7">
                  <c:v>900.45281299999976</c:v>
                </c:pt>
                <c:pt idx="8">
                  <c:v>956.7490049999999</c:v>
                </c:pt>
                <c:pt idx="9">
                  <c:v>1613.6214849999997</c:v>
                </c:pt>
                <c:pt idx="10">
                  <c:v>1962.0392019999999</c:v>
                </c:pt>
                <c:pt idx="11">
                  <c:v>2406.250344</c:v>
                </c:pt>
                <c:pt idx="12">
                  <c:v>2740.5390150000007</c:v>
                </c:pt>
                <c:pt idx="13">
                  <c:v>3350.9345140000009</c:v>
                </c:pt>
                <c:pt idx="14">
                  <c:v>3711.0566000000003</c:v>
                </c:pt>
              </c:numCache>
            </c:numRef>
          </c:val>
          <c:extLst>
            <c:ext xmlns:c16="http://schemas.microsoft.com/office/drawing/2014/chart" uri="{C3380CC4-5D6E-409C-BE32-E72D297353CC}">
              <c16:uniqueId val="{00000000-390D-4F27-859F-82E6ED473EA9}"/>
            </c:ext>
          </c:extLst>
        </c:ser>
        <c:dLbls>
          <c:showLegendKey val="0"/>
          <c:showVal val="0"/>
          <c:showCatName val="0"/>
          <c:showSerName val="0"/>
          <c:showPercent val="0"/>
          <c:showBubbleSize val="0"/>
        </c:dLbls>
        <c:axId val="225265688"/>
        <c:axId val="225265296"/>
      </c:areaChart>
      <c:barChart>
        <c:barDir val="col"/>
        <c:grouping val="clustered"/>
        <c:varyColors val="0"/>
        <c:ser>
          <c:idx val="0"/>
          <c:order val="0"/>
          <c:tx>
            <c:strRef>
              <c:f>PL!$C$11</c:f>
              <c:strCache>
                <c:ptCount val="1"/>
                <c:pt idx="0">
                  <c:v>Yearly profit (l.h.s.)</c:v>
                </c:pt>
              </c:strCache>
            </c:strRef>
          </c:tx>
          <c:spPr>
            <a:solidFill>
              <a:schemeClr val="accent1"/>
            </a:solidFill>
            <a:ln>
              <a:noFill/>
            </a:ln>
            <a:effectLst/>
          </c:spPr>
          <c:invertIfNegative val="0"/>
          <c:cat>
            <c:numRef>
              <c:f>PL!$D$10:$R$10</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PL!$D$11:$R$11</c:f>
              <c:numCache>
                <c:formatCode>#,##0</c:formatCode>
                <c:ptCount val="15"/>
                <c:pt idx="0">
                  <c:v>73.706045000000003</c:v>
                </c:pt>
                <c:pt idx="1">
                  <c:v>96.674293000000006</c:v>
                </c:pt>
                <c:pt idx="2">
                  <c:v>157.45554900000002</c:v>
                </c:pt>
                <c:pt idx="3">
                  <c:v>197.359362</c:v>
                </c:pt>
                <c:pt idx="4">
                  <c:v>230.63144700000004</c:v>
                </c:pt>
                <c:pt idx="5">
                  <c:v>472.47063299999996</c:v>
                </c:pt>
                <c:pt idx="6">
                  <c:v>251.098961</c:v>
                </c:pt>
                <c:pt idx="7">
                  <c:v>-578.94347700000003</c:v>
                </c:pt>
                <c:pt idx="8">
                  <c:v>56.296192000000012</c:v>
                </c:pt>
                <c:pt idx="9">
                  <c:v>656.87248</c:v>
                </c:pt>
                <c:pt idx="10">
                  <c:v>348.41771699999987</c:v>
                </c:pt>
                <c:pt idx="11">
                  <c:v>444.21114199999994</c:v>
                </c:pt>
                <c:pt idx="12">
                  <c:v>334.28867099999997</c:v>
                </c:pt>
                <c:pt idx="13">
                  <c:v>610.39549899999997</c:v>
                </c:pt>
                <c:pt idx="14">
                  <c:v>360.12208600000002</c:v>
                </c:pt>
              </c:numCache>
            </c:numRef>
          </c:val>
          <c:extLst>
            <c:ext xmlns:c16="http://schemas.microsoft.com/office/drawing/2014/chart" uri="{C3380CC4-5D6E-409C-BE32-E72D297353CC}">
              <c16:uniqueId val="{00000001-390D-4F27-859F-82E6ED473EA9}"/>
            </c:ext>
          </c:extLst>
        </c:ser>
        <c:dLbls>
          <c:showLegendKey val="0"/>
          <c:showVal val="0"/>
          <c:showCatName val="0"/>
          <c:showSerName val="0"/>
          <c:showPercent val="0"/>
          <c:showBubbleSize val="0"/>
        </c:dLbls>
        <c:gapWidth val="219"/>
        <c:overlap val="-27"/>
        <c:axId val="225264512"/>
        <c:axId val="225264904"/>
      </c:barChart>
      <c:catAx>
        <c:axId val="2252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4904"/>
        <c:crosses val="autoZero"/>
        <c:auto val="1"/>
        <c:lblAlgn val="ctr"/>
        <c:lblOffset val="100"/>
        <c:noMultiLvlLbl val="0"/>
      </c:catAx>
      <c:valAx>
        <c:axId val="225264904"/>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Yearly profit/loss, mn EUR</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4512"/>
        <c:crosses val="autoZero"/>
        <c:crossBetween val="between"/>
      </c:valAx>
      <c:valAx>
        <c:axId val="225265296"/>
        <c:scaling>
          <c:orientation val="minMax"/>
          <c:max val="4000"/>
          <c:min val="-4000"/>
        </c:scaling>
        <c:delete val="0"/>
        <c:axPos val="r"/>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Cumulative profit, mn EUR</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5688"/>
        <c:crosses val="max"/>
        <c:crossBetween val="between"/>
      </c:valAx>
      <c:catAx>
        <c:axId val="225265688"/>
        <c:scaling>
          <c:orientation val="minMax"/>
        </c:scaling>
        <c:delete val="1"/>
        <c:axPos val="b"/>
        <c:numFmt formatCode="General" sourceLinked="1"/>
        <c:majorTickMark val="out"/>
        <c:minorTickMark val="none"/>
        <c:tickLblPos val="none"/>
        <c:crossAx val="225265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Atlas Grotesk Light" pitchFamily="50" charset="-70"/>
                <a:ea typeface="+mn-ea"/>
                <a:cs typeface="+mn-cs"/>
              </a:defRPr>
            </a:pPr>
            <a:r>
              <a:rPr lang="et-EE" sz="2000" b="1"/>
              <a:t>Funding from foreign banks, % and mn EUR</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2"/>
              </a:solidFill>
              <a:latin typeface="Atlas Grotesk Light" pitchFamily="50" charset="-70"/>
              <a:ea typeface="+mn-ea"/>
              <a:cs typeface="+mn-cs"/>
            </a:defRPr>
          </a:pPr>
          <a:endParaRPr lang="et-EE"/>
        </a:p>
      </c:txPr>
    </c:title>
    <c:autoTitleDeleted val="0"/>
    <c:plotArea>
      <c:layout>
        <c:manualLayout>
          <c:layoutTarget val="inner"/>
          <c:xMode val="edge"/>
          <c:yMode val="edge"/>
          <c:x val="0.13221865569632416"/>
          <c:y val="0.13369776803532896"/>
          <c:w val="0.73818054773103425"/>
          <c:h val="0.6763426015251961"/>
        </c:manualLayout>
      </c:layout>
      <c:areaChart>
        <c:grouping val="standard"/>
        <c:varyColors val="0"/>
        <c:ser>
          <c:idx val="1"/>
          <c:order val="0"/>
          <c:tx>
            <c:strRef>
              <c:f>Funding!$C$32</c:f>
              <c:strCache>
                <c:ptCount val="1"/>
                <c:pt idx="0">
                  <c:v>Total funding</c:v>
                </c:pt>
              </c:strCache>
            </c:strRef>
          </c:tx>
          <c:spPr>
            <a:solidFill>
              <a:schemeClr val="accent2"/>
            </a:solidFill>
            <a:ln>
              <a:noFill/>
            </a:ln>
            <a:effectLst/>
          </c:spPr>
          <c:cat>
            <c:strRef>
              <c:f>Funding!$J$30:$FN$30</c:f>
              <c:strCache>
                <c:ptCount val="160"/>
                <c:pt idx="0">
                  <c:v>II 04</c:v>
                </c:pt>
                <c:pt idx="3">
                  <c:v>III 04</c:v>
                </c:pt>
                <c:pt idx="6">
                  <c:v>IV 04</c:v>
                </c:pt>
                <c:pt idx="9">
                  <c:v>I 05</c:v>
                </c:pt>
                <c:pt idx="12">
                  <c:v>II 05</c:v>
                </c:pt>
                <c:pt idx="15">
                  <c:v>III 05</c:v>
                </c:pt>
                <c:pt idx="18">
                  <c:v>IV 05</c:v>
                </c:pt>
                <c:pt idx="21">
                  <c:v>I 06</c:v>
                </c:pt>
                <c:pt idx="24">
                  <c:v>II 06</c:v>
                </c:pt>
                <c:pt idx="27">
                  <c:v>III 06</c:v>
                </c:pt>
                <c:pt idx="30">
                  <c:v>IV 06</c:v>
                </c:pt>
                <c:pt idx="33">
                  <c:v>I 07</c:v>
                </c:pt>
                <c:pt idx="36">
                  <c:v>II 07</c:v>
                </c:pt>
                <c:pt idx="39">
                  <c:v>III 07</c:v>
                </c:pt>
                <c:pt idx="42">
                  <c:v>IV 07</c:v>
                </c:pt>
                <c:pt idx="45">
                  <c:v>I 08</c:v>
                </c:pt>
                <c:pt idx="48">
                  <c:v>II 08</c:v>
                </c:pt>
                <c:pt idx="51">
                  <c:v>III 08</c:v>
                </c:pt>
                <c:pt idx="54">
                  <c:v>IV 08</c:v>
                </c:pt>
                <c:pt idx="57">
                  <c:v>I 09</c:v>
                </c:pt>
                <c:pt idx="60">
                  <c:v>II 09</c:v>
                </c:pt>
                <c:pt idx="63">
                  <c:v>III 09</c:v>
                </c:pt>
                <c:pt idx="66">
                  <c:v>IV 09</c:v>
                </c:pt>
                <c:pt idx="69">
                  <c:v>I 10</c:v>
                </c:pt>
                <c:pt idx="72">
                  <c:v>II 10</c:v>
                </c:pt>
                <c:pt idx="75">
                  <c:v>III 10</c:v>
                </c:pt>
                <c:pt idx="78">
                  <c:v>IV 10</c:v>
                </c:pt>
                <c:pt idx="81">
                  <c:v>I 11</c:v>
                </c:pt>
                <c:pt idx="84">
                  <c:v>II 11</c:v>
                </c:pt>
                <c:pt idx="87">
                  <c:v>III 11</c:v>
                </c:pt>
                <c:pt idx="90">
                  <c:v>IV 11</c:v>
                </c:pt>
                <c:pt idx="93">
                  <c:v>I 12</c:v>
                </c:pt>
                <c:pt idx="96">
                  <c:v>II 12</c:v>
                </c:pt>
                <c:pt idx="99">
                  <c:v>III 12</c:v>
                </c:pt>
                <c:pt idx="102">
                  <c:v>IV 12</c:v>
                </c:pt>
                <c:pt idx="105">
                  <c:v>I 13</c:v>
                </c:pt>
                <c:pt idx="108">
                  <c:v>II 13</c:v>
                </c:pt>
                <c:pt idx="111">
                  <c:v>III 13</c:v>
                </c:pt>
                <c:pt idx="114">
                  <c:v>IV 13</c:v>
                </c:pt>
                <c:pt idx="117">
                  <c:v>I 14</c:v>
                </c:pt>
                <c:pt idx="120">
                  <c:v>II 14</c:v>
                </c:pt>
                <c:pt idx="123">
                  <c:v>III 14</c:v>
                </c:pt>
                <c:pt idx="126">
                  <c:v>IV 14</c:v>
                </c:pt>
                <c:pt idx="129">
                  <c:v>I 15</c:v>
                </c:pt>
                <c:pt idx="132">
                  <c:v>II 15</c:v>
                </c:pt>
                <c:pt idx="135">
                  <c:v>III 15</c:v>
                </c:pt>
                <c:pt idx="138">
                  <c:v>IV 15</c:v>
                </c:pt>
                <c:pt idx="141">
                  <c:v>I 16</c:v>
                </c:pt>
                <c:pt idx="144">
                  <c:v>II 16</c:v>
                </c:pt>
                <c:pt idx="147">
                  <c:v>III 16</c:v>
                </c:pt>
                <c:pt idx="150">
                  <c:v>IV 16</c:v>
                </c:pt>
                <c:pt idx="153">
                  <c:v>I 17</c:v>
                </c:pt>
                <c:pt idx="156">
                  <c:v>II 17</c:v>
                </c:pt>
                <c:pt idx="159">
                  <c:v>III 17</c:v>
                </c:pt>
              </c:strCache>
            </c:strRef>
          </c:cat>
          <c:val>
            <c:numRef>
              <c:f>Funding!$J$32:$FN$32</c:f>
              <c:numCache>
                <c:formatCode>#,##0</c:formatCode>
                <c:ptCount val="161"/>
                <c:pt idx="0">
                  <c:v>5150.8502601199998</c:v>
                </c:pt>
                <c:pt idx="1">
                  <c:v>5283.4901845900004</c:v>
                </c:pt>
                <c:pt idx="2">
                  <c:v>5279.2913757700007</c:v>
                </c:pt>
                <c:pt idx="3">
                  <c:v>5491.4770486499992</c:v>
                </c:pt>
                <c:pt idx="4">
                  <c:v>5580.7154983500004</c:v>
                </c:pt>
                <c:pt idx="5">
                  <c:v>5679.1315593599993</c:v>
                </c:pt>
                <c:pt idx="6">
                  <c:v>5918.5886773900002</c:v>
                </c:pt>
                <c:pt idx="7">
                  <c:v>5842.4764401599996</c:v>
                </c:pt>
                <c:pt idx="8">
                  <c:v>5933.2022427700003</c:v>
                </c:pt>
                <c:pt idx="9">
                  <c:v>6280.4264614799995</c:v>
                </c:pt>
                <c:pt idx="10">
                  <c:v>6380.3596184300004</c:v>
                </c:pt>
                <c:pt idx="11">
                  <c:v>6689.5008354900001</c:v>
                </c:pt>
                <c:pt idx="12">
                  <c:v>6998.8498338899999</c:v>
                </c:pt>
                <c:pt idx="13">
                  <c:v>7467.9103604100001</c:v>
                </c:pt>
                <c:pt idx="14">
                  <c:v>7883.1543936000007</c:v>
                </c:pt>
                <c:pt idx="15">
                  <c:v>7681.8856310299998</c:v>
                </c:pt>
                <c:pt idx="16">
                  <c:v>8392.0177243399994</c:v>
                </c:pt>
                <c:pt idx="17">
                  <c:v>8725.6594431900012</c:v>
                </c:pt>
                <c:pt idx="18">
                  <c:v>9118.4475982700005</c:v>
                </c:pt>
                <c:pt idx="19">
                  <c:v>9300.7874475900007</c:v>
                </c:pt>
                <c:pt idx="20">
                  <c:v>9716.327422549999</c:v>
                </c:pt>
                <c:pt idx="21">
                  <c:v>10280.69142241</c:v>
                </c:pt>
                <c:pt idx="22">
                  <c:v>10576.28282472</c:v>
                </c:pt>
                <c:pt idx="23">
                  <c:v>11126.437974030001</c:v>
                </c:pt>
                <c:pt idx="24">
                  <c:v>11112.176443780001</c:v>
                </c:pt>
                <c:pt idx="25">
                  <c:v>10346.581818840001</c:v>
                </c:pt>
                <c:pt idx="26">
                  <c:v>10523.870499530001</c:v>
                </c:pt>
                <c:pt idx="27">
                  <c:v>11104.625684530001</c:v>
                </c:pt>
                <c:pt idx="28">
                  <c:v>11382.30086575</c:v>
                </c:pt>
                <c:pt idx="29">
                  <c:v>11984.048982570001</c:v>
                </c:pt>
                <c:pt idx="30">
                  <c:v>12493.06108231</c:v>
                </c:pt>
                <c:pt idx="31">
                  <c:v>12620.82509654</c:v>
                </c:pt>
                <c:pt idx="32">
                  <c:v>13089.214787569999</c:v>
                </c:pt>
                <c:pt idx="33">
                  <c:v>13348.50375503</c:v>
                </c:pt>
                <c:pt idx="34">
                  <c:v>14094.1215369</c:v>
                </c:pt>
                <c:pt idx="35">
                  <c:v>14423.477739799999</c:v>
                </c:pt>
                <c:pt idx="36">
                  <c:v>14981.942707239999</c:v>
                </c:pt>
                <c:pt idx="37">
                  <c:v>15263.353093719999</c:v>
                </c:pt>
                <c:pt idx="38">
                  <c:v>15775.54115125</c:v>
                </c:pt>
                <c:pt idx="39">
                  <c:v>15942.15626161</c:v>
                </c:pt>
                <c:pt idx="40">
                  <c:v>16128.421329590001</c:v>
                </c:pt>
                <c:pt idx="41">
                  <c:v>16447.93144394</c:v>
                </c:pt>
                <c:pt idx="42">
                  <c:v>17013.997973690002</c:v>
                </c:pt>
                <c:pt idx="43">
                  <c:v>17002.523122709998</c:v>
                </c:pt>
                <c:pt idx="44">
                  <c:v>16957.280985919999</c:v>
                </c:pt>
                <c:pt idx="45">
                  <c:v>17375.024993720002</c:v>
                </c:pt>
                <c:pt idx="46">
                  <c:v>17771.311288590001</c:v>
                </c:pt>
                <c:pt idx="47">
                  <c:v>18042.870913750001</c:v>
                </c:pt>
                <c:pt idx="48">
                  <c:v>17862.843747950003</c:v>
                </c:pt>
                <c:pt idx="49">
                  <c:v>18004.171420759998</c:v>
                </c:pt>
                <c:pt idx="50">
                  <c:v>18198.740422450002</c:v>
                </c:pt>
                <c:pt idx="51">
                  <c:v>17918.943881840001</c:v>
                </c:pt>
                <c:pt idx="52">
                  <c:v>18378.873425669997</c:v>
                </c:pt>
                <c:pt idx="53">
                  <c:v>18156.914186490001</c:v>
                </c:pt>
                <c:pt idx="54">
                  <c:v>18388.928134860002</c:v>
                </c:pt>
                <c:pt idx="55">
                  <c:v>18221.080721869999</c:v>
                </c:pt>
                <c:pt idx="56">
                  <c:v>17914.215029990002</c:v>
                </c:pt>
                <c:pt idx="57">
                  <c:v>17919.908167810001</c:v>
                </c:pt>
                <c:pt idx="58">
                  <c:v>17863.46093116</c:v>
                </c:pt>
                <c:pt idx="59">
                  <c:v>18118.585040620001</c:v>
                </c:pt>
                <c:pt idx="60">
                  <c:v>17737.64174259</c:v>
                </c:pt>
                <c:pt idx="61">
                  <c:v>17773.742143939999</c:v>
                </c:pt>
                <c:pt idx="62">
                  <c:v>17556.582219919997</c:v>
                </c:pt>
                <c:pt idx="63">
                  <c:v>17599.442308130001</c:v>
                </c:pt>
                <c:pt idx="64">
                  <c:v>18746.58426191</c:v>
                </c:pt>
                <c:pt idx="65">
                  <c:v>18183.321084439998</c:v>
                </c:pt>
                <c:pt idx="66">
                  <c:v>18488.84376421</c:v>
                </c:pt>
                <c:pt idx="67">
                  <c:v>18350.251916310001</c:v>
                </c:pt>
                <c:pt idx="68">
                  <c:v>18117.52787279</c:v>
                </c:pt>
                <c:pt idx="69">
                  <c:v>17985.653665869999</c:v>
                </c:pt>
                <c:pt idx="70">
                  <c:v>17732.85741117</c:v>
                </c:pt>
                <c:pt idx="71">
                  <c:v>18043.999996130002</c:v>
                </c:pt>
                <c:pt idx="72">
                  <c:v>17960.141916979999</c:v>
                </c:pt>
                <c:pt idx="73">
                  <c:v>17867.964891599997</c:v>
                </c:pt>
                <c:pt idx="74">
                  <c:v>17968.046450490001</c:v>
                </c:pt>
                <c:pt idx="75">
                  <c:v>17525.24725131</c:v>
                </c:pt>
                <c:pt idx="76">
                  <c:v>17519.714567490002</c:v>
                </c:pt>
                <c:pt idx="77">
                  <c:v>17457.442233049998</c:v>
                </c:pt>
                <c:pt idx="78">
                  <c:v>17426.710729480001</c:v>
                </c:pt>
                <c:pt idx="79">
                  <c:v>16880.95337965</c:v>
                </c:pt>
                <c:pt idx="80">
                  <c:v>16924.338166950001</c:v>
                </c:pt>
                <c:pt idx="81">
                  <c:v>16541.016447950002</c:v>
                </c:pt>
                <c:pt idx="82">
                  <c:v>16425.96627669</c:v>
                </c:pt>
                <c:pt idx="83">
                  <c:v>16490.254960080001</c:v>
                </c:pt>
                <c:pt idx="84">
                  <c:v>16794.574650940001</c:v>
                </c:pt>
                <c:pt idx="85">
                  <c:v>16362.085189379999</c:v>
                </c:pt>
                <c:pt idx="86">
                  <c:v>16470.112705389998</c:v>
                </c:pt>
                <c:pt idx="87">
                  <c:v>16610.396506680001</c:v>
                </c:pt>
                <c:pt idx="88">
                  <c:v>16492.505745940001</c:v>
                </c:pt>
                <c:pt idx="89">
                  <c:v>16555.525550819999</c:v>
                </c:pt>
                <c:pt idx="90">
                  <c:v>16355.474437860001</c:v>
                </c:pt>
                <c:pt idx="91">
                  <c:v>16284.52271139</c:v>
                </c:pt>
                <c:pt idx="92">
                  <c:v>16224.46941301</c:v>
                </c:pt>
                <c:pt idx="93">
                  <c:v>16360.66744972</c:v>
                </c:pt>
                <c:pt idx="94">
                  <c:v>16366.98470071</c:v>
                </c:pt>
                <c:pt idx="95">
                  <c:v>16449.23464183</c:v>
                </c:pt>
                <c:pt idx="96">
                  <c:v>16416.927419389998</c:v>
                </c:pt>
                <c:pt idx="97">
                  <c:v>16483.486322069999</c:v>
                </c:pt>
                <c:pt idx="98">
                  <c:v>16530.48398764</c:v>
                </c:pt>
                <c:pt idx="99">
                  <c:v>16552.846321519999</c:v>
                </c:pt>
                <c:pt idx="100">
                  <c:v>16330.798865870001</c:v>
                </c:pt>
                <c:pt idx="101">
                  <c:v>16122.10335232</c:v>
                </c:pt>
                <c:pt idx="102">
                  <c:v>16553.730407629999</c:v>
                </c:pt>
                <c:pt idx="103">
                  <c:v>16209.393956100001</c:v>
                </c:pt>
                <c:pt idx="104">
                  <c:v>16361.317262979999</c:v>
                </c:pt>
                <c:pt idx="105">
                  <c:v>16199.985362219999</c:v>
                </c:pt>
                <c:pt idx="106">
                  <c:v>16190.04925072</c:v>
                </c:pt>
                <c:pt idx="107">
                  <c:v>16241.573845860001</c:v>
                </c:pt>
                <c:pt idx="108">
                  <c:v>16233.307615469999</c:v>
                </c:pt>
                <c:pt idx="109">
                  <c:v>16043.703944299999</c:v>
                </c:pt>
                <c:pt idx="110">
                  <c:v>15977.180833410001</c:v>
                </c:pt>
                <c:pt idx="111">
                  <c:v>16183.633392450001</c:v>
                </c:pt>
                <c:pt idx="112">
                  <c:v>16195.2890699</c:v>
                </c:pt>
                <c:pt idx="113">
                  <c:v>16470.356634420001</c:v>
                </c:pt>
                <c:pt idx="114">
                  <c:v>16941.122867149999</c:v>
                </c:pt>
                <c:pt idx="115">
                  <c:v>17170.053809190002</c:v>
                </c:pt>
                <c:pt idx="116">
                  <c:v>17332.550356759999</c:v>
                </c:pt>
                <c:pt idx="117">
                  <c:v>17173.918359030002</c:v>
                </c:pt>
                <c:pt idx="118">
                  <c:v>17237.422104849997</c:v>
                </c:pt>
                <c:pt idx="119">
                  <c:v>17335.3815717</c:v>
                </c:pt>
                <c:pt idx="120">
                  <c:v>17646.820222259998</c:v>
                </c:pt>
                <c:pt idx="121">
                  <c:v>17631.53941962</c:v>
                </c:pt>
                <c:pt idx="122">
                  <c:v>17773.035212709998</c:v>
                </c:pt>
                <c:pt idx="123">
                  <c:v>17649.774253610001</c:v>
                </c:pt>
                <c:pt idx="124">
                  <c:v>17604.2858543</c:v>
                </c:pt>
                <c:pt idx="125">
                  <c:v>17804.11900006</c:v>
                </c:pt>
                <c:pt idx="126">
                  <c:v>18337.311478269999</c:v>
                </c:pt>
                <c:pt idx="127">
                  <c:v>18282.628088699999</c:v>
                </c:pt>
                <c:pt idx="128">
                  <c:v>18397.798820370001</c:v>
                </c:pt>
                <c:pt idx="129">
                  <c:v>18380.86322648</c:v>
                </c:pt>
                <c:pt idx="130">
                  <c:v>18591.731026789999</c:v>
                </c:pt>
                <c:pt idx="131">
                  <c:v>18674.4338393</c:v>
                </c:pt>
                <c:pt idx="132">
                  <c:v>19025.193100550001</c:v>
                </c:pt>
                <c:pt idx="133">
                  <c:v>19071.30825944</c:v>
                </c:pt>
                <c:pt idx="134">
                  <c:v>18993.513881229999</c:v>
                </c:pt>
                <c:pt idx="135">
                  <c:v>18958.97837823</c:v>
                </c:pt>
                <c:pt idx="136">
                  <c:v>19452.087798799999</c:v>
                </c:pt>
                <c:pt idx="137">
                  <c:v>19562.726878900001</c:v>
                </c:pt>
                <c:pt idx="138">
                  <c:v>20068.611200930001</c:v>
                </c:pt>
                <c:pt idx="139">
                  <c:v>19318.177555300001</c:v>
                </c:pt>
                <c:pt idx="140">
                  <c:v>19793.653010419999</c:v>
                </c:pt>
                <c:pt idx="141">
                  <c:v>20164.56511611</c:v>
                </c:pt>
                <c:pt idx="142">
                  <c:v>19853.681653580003</c:v>
                </c:pt>
                <c:pt idx="143">
                  <c:v>20264.032047560002</c:v>
                </c:pt>
                <c:pt idx="144">
                  <c:v>20542.69494926</c:v>
                </c:pt>
                <c:pt idx="145">
                  <c:v>20474.312900380002</c:v>
                </c:pt>
                <c:pt idx="146">
                  <c:v>20495.371487610002</c:v>
                </c:pt>
                <c:pt idx="147">
                  <c:v>20832.545442179999</c:v>
                </c:pt>
                <c:pt idx="148">
                  <c:v>20834.557989910001</c:v>
                </c:pt>
                <c:pt idx="149">
                  <c:v>21040.13700766</c:v>
                </c:pt>
                <c:pt idx="150">
                  <c:v>21244.66948</c:v>
                </c:pt>
                <c:pt idx="151">
                  <c:v>21382.150780419997</c:v>
                </c:pt>
                <c:pt idx="152">
                  <c:v>21569.65458206</c:v>
                </c:pt>
                <c:pt idx="153">
                  <c:v>21292.419216490001</c:v>
                </c:pt>
                <c:pt idx="154">
                  <c:v>21110.495122790002</c:v>
                </c:pt>
                <c:pt idx="155">
                  <c:v>21136.576103200001</c:v>
                </c:pt>
                <c:pt idx="156">
                  <c:v>21277.881360160001</c:v>
                </c:pt>
                <c:pt idx="157">
                  <c:v>21238.4705063</c:v>
                </c:pt>
                <c:pt idx="158">
                  <c:v>21519.493851220002</c:v>
                </c:pt>
                <c:pt idx="159">
                  <c:v>20894.35171368</c:v>
                </c:pt>
                <c:pt idx="160">
                  <c:v>21244.309447110001</c:v>
                </c:pt>
              </c:numCache>
            </c:numRef>
          </c:val>
          <c:extLst>
            <c:ext xmlns:c16="http://schemas.microsoft.com/office/drawing/2014/chart" uri="{C3380CC4-5D6E-409C-BE32-E72D297353CC}">
              <c16:uniqueId val="{00000000-D439-4905-894A-13826621D156}"/>
            </c:ext>
          </c:extLst>
        </c:ser>
        <c:ser>
          <c:idx val="0"/>
          <c:order val="1"/>
          <c:tx>
            <c:strRef>
              <c:f>Funding!$C$31</c:f>
              <c:strCache>
                <c:ptCount val="1"/>
                <c:pt idx="0">
                  <c:v>Funding from foreign banks</c:v>
                </c:pt>
              </c:strCache>
            </c:strRef>
          </c:tx>
          <c:spPr>
            <a:solidFill>
              <a:schemeClr val="accent1"/>
            </a:solidFill>
            <a:ln>
              <a:noFill/>
            </a:ln>
            <a:effectLst/>
          </c:spPr>
          <c:cat>
            <c:strRef>
              <c:f>Funding!$J$30:$FN$30</c:f>
              <c:strCache>
                <c:ptCount val="160"/>
                <c:pt idx="0">
                  <c:v>II 04</c:v>
                </c:pt>
                <c:pt idx="3">
                  <c:v>III 04</c:v>
                </c:pt>
                <c:pt idx="6">
                  <c:v>IV 04</c:v>
                </c:pt>
                <c:pt idx="9">
                  <c:v>I 05</c:v>
                </c:pt>
                <c:pt idx="12">
                  <c:v>II 05</c:v>
                </c:pt>
                <c:pt idx="15">
                  <c:v>III 05</c:v>
                </c:pt>
                <c:pt idx="18">
                  <c:v>IV 05</c:v>
                </c:pt>
                <c:pt idx="21">
                  <c:v>I 06</c:v>
                </c:pt>
                <c:pt idx="24">
                  <c:v>II 06</c:v>
                </c:pt>
                <c:pt idx="27">
                  <c:v>III 06</c:v>
                </c:pt>
                <c:pt idx="30">
                  <c:v>IV 06</c:v>
                </c:pt>
                <c:pt idx="33">
                  <c:v>I 07</c:v>
                </c:pt>
                <c:pt idx="36">
                  <c:v>II 07</c:v>
                </c:pt>
                <c:pt idx="39">
                  <c:v>III 07</c:v>
                </c:pt>
                <c:pt idx="42">
                  <c:v>IV 07</c:v>
                </c:pt>
                <c:pt idx="45">
                  <c:v>I 08</c:v>
                </c:pt>
                <c:pt idx="48">
                  <c:v>II 08</c:v>
                </c:pt>
                <c:pt idx="51">
                  <c:v>III 08</c:v>
                </c:pt>
                <c:pt idx="54">
                  <c:v>IV 08</c:v>
                </c:pt>
                <c:pt idx="57">
                  <c:v>I 09</c:v>
                </c:pt>
                <c:pt idx="60">
                  <c:v>II 09</c:v>
                </c:pt>
                <c:pt idx="63">
                  <c:v>III 09</c:v>
                </c:pt>
                <c:pt idx="66">
                  <c:v>IV 09</c:v>
                </c:pt>
                <c:pt idx="69">
                  <c:v>I 10</c:v>
                </c:pt>
                <c:pt idx="72">
                  <c:v>II 10</c:v>
                </c:pt>
                <c:pt idx="75">
                  <c:v>III 10</c:v>
                </c:pt>
                <c:pt idx="78">
                  <c:v>IV 10</c:v>
                </c:pt>
                <c:pt idx="81">
                  <c:v>I 11</c:v>
                </c:pt>
                <c:pt idx="84">
                  <c:v>II 11</c:v>
                </c:pt>
                <c:pt idx="87">
                  <c:v>III 11</c:v>
                </c:pt>
                <c:pt idx="90">
                  <c:v>IV 11</c:v>
                </c:pt>
                <c:pt idx="93">
                  <c:v>I 12</c:v>
                </c:pt>
                <c:pt idx="96">
                  <c:v>II 12</c:v>
                </c:pt>
                <c:pt idx="99">
                  <c:v>III 12</c:v>
                </c:pt>
                <c:pt idx="102">
                  <c:v>IV 12</c:v>
                </c:pt>
                <c:pt idx="105">
                  <c:v>I 13</c:v>
                </c:pt>
                <c:pt idx="108">
                  <c:v>II 13</c:v>
                </c:pt>
                <c:pt idx="111">
                  <c:v>III 13</c:v>
                </c:pt>
                <c:pt idx="114">
                  <c:v>IV 13</c:v>
                </c:pt>
                <c:pt idx="117">
                  <c:v>I 14</c:v>
                </c:pt>
                <c:pt idx="120">
                  <c:v>II 14</c:v>
                </c:pt>
                <c:pt idx="123">
                  <c:v>III 14</c:v>
                </c:pt>
                <c:pt idx="126">
                  <c:v>IV 14</c:v>
                </c:pt>
                <c:pt idx="129">
                  <c:v>I 15</c:v>
                </c:pt>
                <c:pt idx="132">
                  <c:v>II 15</c:v>
                </c:pt>
                <c:pt idx="135">
                  <c:v>III 15</c:v>
                </c:pt>
                <c:pt idx="138">
                  <c:v>IV 15</c:v>
                </c:pt>
                <c:pt idx="141">
                  <c:v>I 16</c:v>
                </c:pt>
                <c:pt idx="144">
                  <c:v>II 16</c:v>
                </c:pt>
                <c:pt idx="147">
                  <c:v>III 16</c:v>
                </c:pt>
                <c:pt idx="150">
                  <c:v>IV 16</c:v>
                </c:pt>
                <c:pt idx="153">
                  <c:v>I 17</c:v>
                </c:pt>
                <c:pt idx="156">
                  <c:v>II 17</c:v>
                </c:pt>
                <c:pt idx="159">
                  <c:v>III 17</c:v>
                </c:pt>
              </c:strCache>
            </c:strRef>
          </c:cat>
          <c:val>
            <c:numRef>
              <c:f>Funding!$J$31:$FN$31</c:f>
              <c:numCache>
                <c:formatCode>#,##0</c:formatCode>
                <c:ptCount val="161"/>
                <c:pt idx="0">
                  <c:v>1354.50746078</c:v>
                </c:pt>
                <c:pt idx="1">
                  <c:v>1441.1586360399999</c:v>
                </c:pt>
                <c:pt idx="2">
                  <c:v>1436.82096374</c:v>
                </c:pt>
                <c:pt idx="3">
                  <c:v>1521.1897363599999</c:v>
                </c:pt>
                <c:pt idx="4">
                  <c:v>1604.7684995</c:v>
                </c:pt>
                <c:pt idx="5">
                  <c:v>1675.4119460999998</c:v>
                </c:pt>
                <c:pt idx="6">
                  <c:v>1727.7931414100001</c:v>
                </c:pt>
                <c:pt idx="7">
                  <c:v>1704.31627942</c:v>
                </c:pt>
                <c:pt idx="8">
                  <c:v>1696.9232858599999</c:v>
                </c:pt>
                <c:pt idx="9">
                  <c:v>1842.0820002999999</c:v>
                </c:pt>
                <c:pt idx="10">
                  <c:v>1568.98225927</c:v>
                </c:pt>
                <c:pt idx="11">
                  <c:v>1702.1040378099999</c:v>
                </c:pt>
                <c:pt idx="12">
                  <c:v>1898.0780633499999</c:v>
                </c:pt>
                <c:pt idx="13">
                  <c:v>2256.5550770300001</c:v>
                </c:pt>
                <c:pt idx="14">
                  <c:v>2601.4176143600002</c:v>
                </c:pt>
                <c:pt idx="15">
                  <c:v>2351.69564812</c:v>
                </c:pt>
                <c:pt idx="16">
                  <c:v>2807.33591071</c:v>
                </c:pt>
                <c:pt idx="17">
                  <c:v>2730.6374388000004</c:v>
                </c:pt>
                <c:pt idx="18">
                  <c:v>2949.2099322899999</c:v>
                </c:pt>
                <c:pt idx="19">
                  <c:v>3108.8754358900001</c:v>
                </c:pt>
                <c:pt idx="20">
                  <c:v>3456.8632096799997</c:v>
                </c:pt>
                <c:pt idx="21">
                  <c:v>4027.4198756199999</c:v>
                </c:pt>
                <c:pt idx="22">
                  <c:v>4015.2661067499998</c:v>
                </c:pt>
                <c:pt idx="23">
                  <c:v>4351.9582657299998</c:v>
                </c:pt>
                <c:pt idx="24">
                  <c:v>4199.3896377900001</c:v>
                </c:pt>
                <c:pt idx="25">
                  <c:v>3485.0395887899999</c:v>
                </c:pt>
                <c:pt idx="26">
                  <c:v>3566.9785614799998</c:v>
                </c:pt>
                <c:pt idx="27">
                  <c:v>3908.3503403699997</c:v>
                </c:pt>
                <c:pt idx="28">
                  <c:v>3826.3266696599999</c:v>
                </c:pt>
                <c:pt idx="29">
                  <c:v>4218.33146605</c:v>
                </c:pt>
                <c:pt idx="30">
                  <c:v>4547.5428540800003</c:v>
                </c:pt>
                <c:pt idx="31">
                  <c:v>4827.9618286099994</c:v>
                </c:pt>
                <c:pt idx="32">
                  <c:v>5233.2453678399997</c:v>
                </c:pt>
                <c:pt idx="33">
                  <c:v>5295.3581843299999</c:v>
                </c:pt>
                <c:pt idx="34">
                  <c:v>5689.2243354299999</c:v>
                </c:pt>
                <c:pt idx="35">
                  <c:v>5992.5428271199999</c:v>
                </c:pt>
                <c:pt idx="36">
                  <c:v>6292.7056748000005</c:v>
                </c:pt>
                <c:pt idx="37">
                  <c:v>6410.1814997199999</c:v>
                </c:pt>
                <c:pt idx="38">
                  <c:v>6746.0981184299999</c:v>
                </c:pt>
                <c:pt idx="39">
                  <c:v>7182.2457388399998</c:v>
                </c:pt>
                <c:pt idx="40">
                  <c:v>7456.6155984999996</c:v>
                </c:pt>
                <c:pt idx="41">
                  <c:v>7679.1205859199999</c:v>
                </c:pt>
                <c:pt idx="42">
                  <c:v>7750.8144161600003</c:v>
                </c:pt>
                <c:pt idx="43">
                  <c:v>7865.2232183300002</c:v>
                </c:pt>
                <c:pt idx="44">
                  <c:v>7754.9975803100006</c:v>
                </c:pt>
                <c:pt idx="45">
                  <c:v>8171.2677603100001</c:v>
                </c:pt>
                <c:pt idx="46">
                  <c:v>8313.1967503699998</c:v>
                </c:pt>
                <c:pt idx="47">
                  <c:v>8522.695732350001</c:v>
                </c:pt>
                <c:pt idx="48">
                  <c:v>8439.1785178000009</c:v>
                </c:pt>
                <c:pt idx="49">
                  <c:v>8468.9087145100002</c:v>
                </c:pt>
                <c:pt idx="50">
                  <c:v>8442.4869791399997</c:v>
                </c:pt>
                <c:pt idx="51">
                  <c:v>8319.6868545100006</c:v>
                </c:pt>
                <c:pt idx="52">
                  <c:v>8785.9334885300013</c:v>
                </c:pt>
                <c:pt idx="53">
                  <c:v>8730.5614733399998</c:v>
                </c:pt>
                <c:pt idx="54">
                  <c:v>8808.7610009799992</c:v>
                </c:pt>
                <c:pt idx="55">
                  <c:v>8579.7624358900011</c:v>
                </c:pt>
                <c:pt idx="56">
                  <c:v>8416.5378916999998</c:v>
                </c:pt>
                <c:pt idx="57">
                  <c:v>8259.8747188899997</c:v>
                </c:pt>
                <c:pt idx="58">
                  <c:v>8217.1496822999998</c:v>
                </c:pt>
                <c:pt idx="59">
                  <c:v>8315.1796588800007</c:v>
                </c:pt>
                <c:pt idx="60">
                  <c:v>7974.5125371499998</c:v>
                </c:pt>
                <c:pt idx="61">
                  <c:v>8102.4435683900001</c:v>
                </c:pt>
                <c:pt idx="62">
                  <c:v>7896.7865110699995</c:v>
                </c:pt>
                <c:pt idx="63">
                  <c:v>7915.6832235800002</c:v>
                </c:pt>
                <c:pt idx="64">
                  <c:v>8836.443602809999</c:v>
                </c:pt>
                <c:pt idx="65">
                  <c:v>8326.6329591800004</c:v>
                </c:pt>
                <c:pt idx="66">
                  <c:v>8304.2345862099992</c:v>
                </c:pt>
                <c:pt idx="67">
                  <c:v>8076.7150209799993</c:v>
                </c:pt>
                <c:pt idx="68">
                  <c:v>7805.8418327200006</c:v>
                </c:pt>
                <c:pt idx="69">
                  <c:v>7688.9790722799999</c:v>
                </c:pt>
                <c:pt idx="70">
                  <c:v>7553.0460868</c:v>
                </c:pt>
                <c:pt idx="71">
                  <c:v>7593.1987908500005</c:v>
                </c:pt>
                <c:pt idx="72">
                  <c:v>7372.9104767399995</c:v>
                </c:pt>
                <c:pt idx="73">
                  <c:v>7400.3884589199997</c:v>
                </c:pt>
                <c:pt idx="74">
                  <c:v>7438.6048002200005</c:v>
                </c:pt>
                <c:pt idx="75">
                  <c:v>7012.5835019099995</c:v>
                </c:pt>
                <c:pt idx="76">
                  <c:v>6976.89411759</c:v>
                </c:pt>
                <c:pt idx="77">
                  <c:v>6768.8426853400006</c:v>
                </c:pt>
                <c:pt idx="78">
                  <c:v>6557.92871036</c:v>
                </c:pt>
                <c:pt idx="79">
                  <c:v>5964.0787552700003</c:v>
                </c:pt>
                <c:pt idx="80">
                  <c:v>6064.8663345300001</c:v>
                </c:pt>
                <c:pt idx="81">
                  <c:v>5678.7804162799994</c:v>
                </c:pt>
                <c:pt idx="82">
                  <c:v>5518.5242615500001</c:v>
                </c:pt>
                <c:pt idx="83">
                  <c:v>5484.6242651899993</c:v>
                </c:pt>
                <c:pt idx="84">
                  <c:v>5677.9675687899999</c:v>
                </c:pt>
                <c:pt idx="85">
                  <c:v>5086.0666518199996</c:v>
                </c:pt>
                <c:pt idx="86">
                  <c:v>5018.5185664099999</c:v>
                </c:pt>
                <c:pt idx="87">
                  <c:v>5039.8607741200003</c:v>
                </c:pt>
                <c:pt idx="88">
                  <c:v>4866.4733403199998</c:v>
                </c:pt>
                <c:pt idx="89">
                  <c:v>4835.7399951099997</c:v>
                </c:pt>
                <c:pt idx="90">
                  <c:v>4352.0339715099999</c:v>
                </c:pt>
                <c:pt idx="91">
                  <c:v>4385.0481620699993</c:v>
                </c:pt>
                <c:pt idx="92">
                  <c:v>4341.03142561</c:v>
                </c:pt>
                <c:pt idx="93">
                  <c:v>4419.5167029499999</c:v>
                </c:pt>
                <c:pt idx="94">
                  <c:v>4183.0649928100001</c:v>
                </c:pt>
                <c:pt idx="95">
                  <c:v>4104.3703691599994</c:v>
                </c:pt>
                <c:pt idx="96">
                  <c:v>4126.7096771799997</c:v>
                </c:pt>
                <c:pt idx="97">
                  <c:v>4001.2741369099999</c:v>
                </c:pt>
                <c:pt idx="98">
                  <c:v>3831.01365571</c:v>
                </c:pt>
                <c:pt idx="99">
                  <c:v>3857.4058973000001</c:v>
                </c:pt>
                <c:pt idx="100">
                  <c:v>3465.12724131</c:v>
                </c:pt>
                <c:pt idx="101">
                  <c:v>3381.4239444699997</c:v>
                </c:pt>
                <c:pt idx="102">
                  <c:v>3553.0936955900002</c:v>
                </c:pt>
                <c:pt idx="103">
                  <c:v>3545.7988585799999</c:v>
                </c:pt>
                <c:pt idx="104">
                  <c:v>3555.6163655999999</c:v>
                </c:pt>
                <c:pt idx="105">
                  <c:v>3383.7132420200001</c:v>
                </c:pt>
                <c:pt idx="106">
                  <c:v>3313.5107639299999</c:v>
                </c:pt>
                <c:pt idx="107">
                  <c:v>3173.58075504</c:v>
                </c:pt>
                <c:pt idx="108">
                  <c:v>3048.8415700599999</c:v>
                </c:pt>
                <c:pt idx="109">
                  <c:v>2844.5757290300003</c:v>
                </c:pt>
                <c:pt idx="110">
                  <c:v>2719.9797805900002</c:v>
                </c:pt>
                <c:pt idx="111">
                  <c:v>2827.2809066</c:v>
                </c:pt>
                <c:pt idx="112">
                  <c:v>2736.7638476300003</c:v>
                </c:pt>
                <c:pt idx="113">
                  <c:v>2668.1552138000002</c:v>
                </c:pt>
                <c:pt idx="114">
                  <c:v>2933.2016944899997</c:v>
                </c:pt>
                <c:pt idx="115">
                  <c:v>3077.4652962099999</c:v>
                </c:pt>
                <c:pt idx="116">
                  <c:v>3069.0299895500002</c:v>
                </c:pt>
                <c:pt idx="117">
                  <c:v>3075.9073784299999</c:v>
                </c:pt>
                <c:pt idx="118">
                  <c:v>3275.4553919999998</c:v>
                </c:pt>
                <c:pt idx="119">
                  <c:v>3222.0082846199998</c:v>
                </c:pt>
                <c:pt idx="120">
                  <c:v>3303.8382633800002</c:v>
                </c:pt>
                <c:pt idx="121">
                  <c:v>3243.64291611</c:v>
                </c:pt>
                <c:pt idx="122">
                  <c:v>3279.6280630700003</c:v>
                </c:pt>
                <c:pt idx="123">
                  <c:v>3147.0571261199998</c:v>
                </c:pt>
                <c:pt idx="124">
                  <c:v>2947.96357691</c:v>
                </c:pt>
                <c:pt idx="125">
                  <c:v>3070.0430906199999</c:v>
                </c:pt>
                <c:pt idx="126">
                  <c:v>3023.87519561</c:v>
                </c:pt>
                <c:pt idx="127">
                  <c:v>3013.5778613100001</c:v>
                </c:pt>
                <c:pt idx="128">
                  <c:v>3076.9133663299999</c:v>
                </c:pt>
                <c:pt idx="129">
                  <c:v>2980.07887114</c:v>
                </c:pt>
                <c:pt idx="130">
                  <c:v>3019.8491773400001</c:v>
                </c:pt>
                <c:pt idx="131">
                  <c:v>3028.2559768900001</c:v>
                </c:pt>
                <c:pt idx="132">
                  <c:v>2995.7720758099999</c:v>
                </c:pt>
                <c:pt idx="133">
                  <c:v>3064.3112590400001</c:v>
                </c:pt>
                <c:pt idx="134">
                  <c:v>2966.8313871199998</c:v>
                </c:pt>
                <c:pt idx="135">
                  <c:v>3081.4476099499998</c:v>
                </c:pt>
                <c:pt idx="136">
                  <c:v>3573.0903556900003</c:v>
                </c:pt>
                <c:pt idx="137">
                  <c:v>3636.0667633000003</c:v>
                </c:pt>
                <c:pt idx="138">
                  <c:v>4135.4052462</c:v>
                </c:pt>
                <c:pt idx="139">
                  <c:v>3464.10859768</c:v>
                </c:pt>
                <c:pt idx="140">
                  <c:v>3619.2022550700003</c:v>
                </c:pt>
                <c:pt idx="141">
                  <c:v>4175.5228181000002</c:v>
                </c:pt>
                <c:pt idx="142">
                  <c:v>4010.58483148</c:v>
                </c:pt>
                <c:pt idx="143">
                  <c:v>4101.3313066999999</c:v>
                </c:pt>
                <c:pt idx="144">
                  <c:v>4212.7545236300002</c:v>
                </c:pt>
                <c:pt idx="145">
                  <c:v>4154.6108544899998</c:v>
                </c:pt>
                <c:pt idx="146">
                  <c:v>4062.1804813600002</c:v>
                </c:pt>
                <c:pt idx="147">
                  <c:v>4420.3804214700003</c:v>
                </c:pt>
                <c:pt idx="148">
                  <c:v>4365.7465533100003</c:v>
                </c:pt>
                <c:pt idx="149">
                  <c:v>4446.9416397100003</c:v>
                </c:pt>
                <c:pt idx="150">
                  <c:v>4536.6477792799997</c:v>
                </c:pt>
                <c:pt idx="151">
                  <c:v>4492.2730908399999</c:v>
                </c:pt>
                <c:pt idx="152">
                  <c:v>4462.8786871000002</c:v>
                </c:pt>
                <c:pt idx="153">
                  <c:v>4458.4569630400001</c:v>
                </c:pt>
                <c:pt idx="154">
                  <c:v>4410.1509986700003</c:v>
                </c:pt>
                <c:pt idx="155">
                  <c:v>4441.8919426899993</c:v>
                </c:pt>
                <c:pt idx="156">
                  <c:v>4339.5927517800001</c:v>
                </c:pt>
                <c:pt idx="157">
                  <c:v>4321.2742197099997</c:v>
                </c:pt>
                <c:pt idx="158">
                  <c:v>4384.5500080800002</c:v>
                </c:pt>
                <c:pt idx="159">
                  <c:v>3409.09757145</c:v>
                </c:pt>
                <c:pt idx="160">
                  <c:v>4071.1735758499999</c:v>
                </c:pt>
              </c:numCache>
            </c:numRef>
          </c:val>
          <c:extLst>
            <c:ext xmlns:c16="http://schemas.microsoft.com/office/drawing/2014/chart" uri="{C3380CC4-5D6E-409C-BE32-E72D297353CC}">
              <c16:uniqueId val="{00000001-D439-4905-894A-13826621D156}"/>
            </c:ext>
          </c:extLst>
        </c:ser>
        <c:dLbls>
          <c:showLegendKey val="0"/>
          <c:showVal val="0"/>
          <c:showCatName val="0"/>
          <c:showSerName val="0"/>
          <c:showPercent val="0"/>
          <c:showBubbleSize val="0"/>
        </c:dLbls>
        <c:axId val="168657680"/>
        <c:axId val="168658072"/>
      </c:areaChart>
      <c:lineChart>
        <c:grouping val="standard"/>
        <c:varyColors val="0"/>
        <c:ser>
          <c:idx val="2"/>
          <c:order val="2"/>
          <c:tx>
            <c:strRef>
              <c:f>Funding!$C$33</c:f>
              <c:strCache>
                <c:ptCount val="1"/>
                <c:pt idx="0">
                  <c:v>Foreign funding, % of total funding (r.h.s.)</c:v>
                </c:pt>
              </c:strCache>
            </c:strRef>
          </c:tx>
          <c:spPr>
            <a:ln w="38100" cap="rnd">
              <a:solidFill>
                <a:schemeClr val="accent3"/>
              </a:solidFill>
              <a:round/>
            </a:ln>
            <a:effectLst/>
          </c:spPr>
          <c:marker>
            <c:symbol val="none"/>
          </c:marker>
          <c:cat>
            <c:strRef>
              <c:f>Funding!$J$30:$FN$30</c:f>
              <c:strCache>
                <c:ptCount val="160"/>
                <c:pt idx="0">
                  <c:v>II 04</c:v>
                </c:pt>
                <c:pt idx="3">
                  <c:v>III 04</c:v>
                </c:pt>
                <c:pt idx="6">
                  <c:v>IV 04</c:v>
                </c:pt>
                <c:pt idx="9">
                  <c:v>I 05</c:v>
                </c:pt>
                <c:pt idx="12">
                  <c:v>II 05</c:v>
                </c:pt>
                <c:pt idx="15">
                  <c:v>III 05</c:v>
                </c:pt>
                <c:pt idx="18">
                  <c:v>IV 05</c:v>
                </c:pt>
                <c:pt idx="21">
                  <c:v>I 06</c:v>
                </c:pt>
                <c:pt idx="24">
                  <c:v>II 06</c:v>
                </c:pt>
                <c:pt idx="27">
                  <c:v>III 06</c:v>
                </c:pt>
                <c:pt idx="30">
                  <c:v>IV 06</c:v>
                </c:pt>
                <c:pt idx="33">
                  <c:v>I 07</c:v>
                </c:pt>
                <c:pt idx="36">
                  <c:v>II 07</c:v>
                </c:pt>
                <c:pt idx="39">
                  <c:v>III 07</c:v>
                </c:pt>
                <c:pt idx="42">
                  <c:v>IV 07</c:v>
                </c:pt>
                <c:pt idx="45">
                  <c:v>I 08</c:v>
                </c:pt>
                <c:pt idx="48">
                  <c:v>II 08</c:v>
                </c:pt>
                <c:pt idx="51">
                  <c:v>III 08</c:v>
                </c:pt>
                <c:pt idx="54">
                  <c:v>IV 08</c:v>
                </c:pt>
                <c:pt idx="57">
                  <c:v>I 09</c:v>
                </c:pt>
                <c:pt idx="60">
                  <c:v>II 09</c:v>
                </c:pt>
                <c:pt idx="63">
                  <c:v>III 09</c:v>
                </c:pt>
                <c:pt idx="66">
                  <c:v>IV 09</c:v>
                </c:pt>
                <c:pt idx="69">
                  <c:v>I 10</c:v>
                </c:pt>
                <c:pt idx="72">
                  <c:v>II 10</c:v>
                </c:pt>
                <c:pt idx="75">
                  <c:v>III 10</c:v>
                </c:pt>
                <c:pt idx="78">
                  <c:v>IV 10</c:v>
                </c:pt>
                <c:pt idx="81">
                  <c:v>I 11</c:v>
                </c:pt>
                <c:pt idx="84">
                  <c:v>II 11</c:v>
                </c:pt>
                <c:pt idx="87">
                  <c:v>III 11</c:v>
                </c:pt>
                <c:pt idx="90">
                  <c:v>IV 11</c:v>
                </c:pt>
                <c:pt idx="93">
                  <c:v>I 12</c:v>
                </c:pt>
                <c:pt idx="96">
                  <c:v>II 12</c:v>
                </c:pt>
                <c:pt idx="99">
                  <c:v>III 12</c:v>
                </c:pt>
                <c:pt idx="102">
                  <c:v>IV 12</c:v>
                </c:pt>
                <c:pt idx="105">
                  <c:v>I 13</c:v>
                </c:pt>
                <c:pt idx="108">
                  <c:v>II 13</c:v>
                </c:pt>
                <c:pt idx="111">
                  <c:v>III 13</c:v>
                </c:pt>
                <c:pt idx="114">
                  <c:v>IV 13</c:v>
                </c:pt>
                <c:pt idx="117">
                  <c:v>I 14</c:v>
                </c:pt>
                <c:pt idx="120">
                  <c:v>II 14</c:v>
                </c:pt>
                <c:pt idx="123">
                  <c:v>III 14</c:v>
                </c:pt>
                <c:pt idx="126">
                  <c:v>IV 14</c:v>
                </c:pt>
                <c:pt idx="129">
                  <c:v>I 15</c:v>
                </c:pt>
                <c:pt idx="132">
                  <c:v>II 15</c:v>
                </c:pt>
                <c:pt idx="135">
                  <c:v>III 15</c:v>
                </c:pt>
                <c:pt idx="138">
                  <c:v>IV 15</c:v>
                </c:pt>
                <c:pt idx="141">
                  <c:v>I 16</c:v>
                </c:pt>
                <c:pt idx="144">
                  <c:v>II 16</c:v>
                </c:pt>
                <c:pt idx="147">
                  <c:v>III 16</c:v>
                </c:pt>
                <c:pt idx="150">
                  <c:v>IV 16</c:v>
                </c:pt>
                <c:pt idx="153">
                  <c:v>I 17</c:v>
                </c:pt>
                <c:pt idx="156">
                  <c:v>II 17</c:v>
                </c:pt>
                <c:pt idx="159">
                  <c:v>III 17</c:v>
                </c:pt>
              </c:strCache>
            </c:strRef>
          </c:cat>
          <c:val>
            <c:numRef>
              <c:f>Funding!$J$33:$FN$33</c:f>
              <c:numCache>
                <c:formatCode>0%</c:formatCode>
                <c:ptCount val="161"/>
                <c:pt idx="0">
                  <c:v>0.26296774170803477</c:v>
                </c:pt>
                <c:pt idx="1">
                  <c:v>0.27276640737278746</c:v>
                </c:pt>
                <c:pt idx="2">
                  <c:v>0.27216170911393112</c:v>
                </c:pt>
                <c:pt idx="3">
                  <c:v>0.27700921316496485</c:v>
                </c:pt>
                <c:pt idx="4">
                  <c:v>0.28755604903609</c:v>
                </c:pt>
                <c:pt idx="5">
                  <c:v>0.29501199762465224</c:v>
                </c:pt>
                <c:pt idx="6">
                  <c:v>0.29192654458493783</c:v>
                </c:pt>
                <c:pt idx="7">
                  <c:v>0.29171127977596539</c:v>
                </c:pt>
                <c:pt idx="8">
                  <c:v>0.28600462556755302</c:v>
                </c:pt>
                <c:pt idx="9">
                  <c:v>0.2933052415465921</c:v>
                </c:pt>
                <c:pt idx="10">
                  <c:v>0.24590812322520397</c:v>
                </c:pt>
                <c:pt idx="11">
                  <c:v>0.254444102731818</c:v>
                </c:pt>
                <c:pt idx="12">
                  <c:v>0.27119856953625154</c:v>
                </c:pt>
                <c:pt idx="13">
                  <c:v>0.30216686705196499</c:v>
                </c:pt>
                <c:pt idx="14">
                  <c:v>0.32999703982354844</c:v>
                </c:pt>
                <c:pt idx="15">
                  <c:v>0.30613520704091512</c:v>
                </c:pt>
                <c:pt idx="16">
                  <c:v>0.33452454498131867</c:v>
                </c:pt>
                <c:pt idx="17">
                  <c:v>0.31294338915910186</c:v>
                </c:pt>
                <c:pt idx="18">
                  <c:v>0.32343333670629848</c:v>
                </c:pt>
                <c:pt idx="19">
                  <c:v>0.33425937894060409</c:v>
                </c:pt>
                <c:pt idx="20">
                  <c:v>0.35577878959257675</c:v>
                </c:pt>
                <c:pt idx="21">
                  <c:v>0.39174601300073764</c:v>
                </c:pt>
                <c:pt idx="22">
                  <c:v>0.37964814040005607</c:v>
                </c:pt>
                <c:pt idx="23">
                  <c:v>0.39113670303899772</c:v>
                </c:pt>
                <c:pt idx="24">
                  <c:v>0.37790883352474058</c:v>
                </c:pt>
                <c:pt idx="25">
                  <c:v>0.33683004201871986</c:v>
                </c:pt>
                <c:pt idx="26">
                  <c:v>0.33894170036008164</c:v>
                </c:pt>
                <c:pt idx="27">
                  <c:v>0.35195696382767533</c:v>
                </c:pt>
                <c:pt idx="28">
                  <c:v>0.33616460457249359</c:v>
                </c:pt>
                <c:pt idx="29">
                  <c:v>0.35199551271738644</c:v>
                </c:pt>
                <c:pt idx="30">
                  <c:v>0.36400549265858129</c:v>
                </c:pt>
                <c:pt idx="31">
                  <c:v>0.38253931828384069</c:v>
                </c:pt>
                <c:pt idx="32">
                  <c:v>0.39981354517993567</c:v>
                </c:pt>
                <c:pt idx="33">
                  <c:v>0.39670050527832351</c:v>
                </c:pt>
                <c:pt idx="34">
                  <c:v>0.40365937816947084</c:v>
                </c:pt>
                <c:pt idx="35">
                  <c:v>0.4154714234129705</c:v>
                </c:pt>
                <c:pt idx="36">
                  <c:v>0.42001933913143724</c:v>
                </c:pt>
                <c:pt idx="37">
                  <c:v>0.41997203762241631</c:v>
                </c:pt>
                <c:pt idx="38">
                  <c:v>0.42763021906829879</c:v>
                </c:pt>
                <c:pt idx="39">
                  <c:v>0.45051909045299149</c:v>
                </c:pt>
                <c:pt idx="40">
                  <c:v>0.46232767895390503</c:v>
                </c:pt>
                <c:pt idx="41">
                  <c:v>0.46687454967167069</c:v>
                </c:pt>
                <c:pt idx="42">
                  <c:v>0.4555551510083436</c:v>
                </c:pt>
                <c:pt idx="43">
                  <c:v>0.4625915319488404</c:v>
                </c:pt>
                <c:pt idx="44">
                  <c:v>0.45732553389597919</c:v>
                </c:pt>
                <c:pt idx="45">
                  <c:v>0.47028811545672072</c:v>
                </c:pt>
                <c:pt idx="46">
                  <c:v>0.46778747023059886</c:v>
                </c:pt>
                <c:pt idx="47">
                  <c:v>0.47235807278624803</c:v>
                </c:pt>
                <c:pt idx="48">
                  <c:v>0.4724431695691515</c:v>
                </c:pt>
                <c:pt idx="49">
                  <c:v>0.47038591871796942</c:v>
                </c:pt>
                <c:pt idx="50">
                  <c:v>0.46390501667496353</c:v>
                </c:pt>
                <c:pt idx="51">
                  <c:v>0.46429560298704925</c:v>
                </c:pt>
                <c:pt idx="52">
                  <c:v>0.47804526888239945</c:v>
                </c:pt>
                <c:pt idx="53" formatCode="0.0%">
                  <c:v>0.4808394963851369</c:v>
                </c:pt>
                <c:pt idx="54">
                  <c:v>0.47902525565267606</c:v>
                </c:pt>
                <c:pt idx="55">
                  <c:v>0.47087011834550907</c:v>
                </c:pt>
                <c:pt idx="56">
                  <c:v>0.46982454311338573</c:v>
                </c:pt>
                <c:pt idx="57">
                  <c:v>0.4609328709467066</c:v>
                </c:pt>
                <c:pt idx="58">
                  <c:v>0.45999762946084394</c:v>
                </c:pt>
                <c:pt idx="59">
                  <c:v>0.45893096178527326</c:v>
                </c:pt>
                <c:pt idx="60">
                  <c:v>0.44958132839059045</c:v>
                </c:pt>
                <c:pt idx="61">
                  <c:v>0.45586593429637151</c:v>
                </c:pt>
                <c:pt idx="62">
                  <c:v>0.44979064900856219</c:v>
                </c:pt>
                <c:pt idx="63">
                  <c:v>0.44976898045930569</c:v>
                </c:pt>
                <c:pt idx="64">
                  <c:v>0.47136286159416307</c:v>
                </c:pt>
                <c:pt idx="65">
                  <c:v>0.45792696067526106</c:v>
                </c:pt>
                <c:pt idx="66">
                  <c:v>0.44914839954919311</c:v>
                </c:pt>
                <c:pt idx="67">
                  <c:v>0.44014191509824913</c:v>
                </c:pt>
                <c:pt idx="68">
                  <c:v>0.4308447536290691</c:v>
                </c:pt>
                <c:pt idx="69">
                  <c:v>0.42750623442009161</c:v>
                </c:pt>
                <c:pt idx="70">
                  <c:v>0.42593508263605084</c:v>
                </c:pt>
                <c:pt idx="71">
                  <c:v>0.42081571671905105</c:v>
                </c:pt>
                <c:pt idx="72">
                  <c:v>0.41051515688578455</c:v>
                </c:pt>
                <c:pt idx="73">
                  <c:v>0.41417075217105642</c:v>
                </c:pt>
                <c:pt idx="74">
                  <c:v>0.41399073743028664</c:v>
                </c:pt>
                <c:pt idx="75">
                  <c:v>0.40014177268659157</c:v>
                </c:pt>
                <c:pt idx="76">
                  <c:v>0.39823103799513326</c:v>
                </c:pt>
                <c:pt idx="77">
                  <c:v>0.38773393003273948</c:v>
                </c:pt>
                <c:pt idx="78">
                  <c:v>0.37631477403628671</c:v>
                </c:pt>
                <c:pt idx="79">
                  <c:v>0.35330224668825289</c:v>
                </c:pt>
                <c:pt idx="80">
                  <c:v>0.35835175796555074</c:v>
                </c:pt>
                <c:pt idx="81">
                  <c:v>0.34331508188445065</c:v>
                </c:pt>
                <c:pt idx="82">
                  <c:v>0.33596344766525593</c:v>
                </c:pt>
                <c:pt idx="83">
                  <c:v>0.3325979057611485</c:v>
                </c:pt>
                <c:pt idx="84">
                  <c:v>0.33808343984896344</c:v>
                </c:pt>
                <c:pt idx="85">
                  <c:v>0.31084465048019494</c:v>
                </c:pt>
                <c:pt idx="86">
                  <c:v>0.30470456736872498</c:v>
                </c:pt>
                <c:pt idx="87">
                  <c:v>0.30341604260278682</c:v>
                </c:pt>
                <c:pt idx="88">
                  <c:v>0.2950717989907623</c:v>
                </c:pt>
                <c:pt idx="89">
                  <c:v>0.29209220693513316</c:v>
                </c:pt>
                <c:pt idx="90">
                  <c:v>0.26609035329698655</c:v>
                </c:pt>
                <c:pt idx="91">
                  <c:v>0.26927704543670378</c:v>
                </c:pt>
                <c:pt idx="92">
                  <c:v>0.26756076362836456</c:v>
                </c:pt>
                <c:pt idx="93">
                  <c:v>0.2701305870638937</c:v>
                </c:pt>
                <c:pt idx="94">
                  <c:v>0.25557945273991362</c:v>
                </c:pt>
                <c:pt idx="95">
                  <c:v>0.2495174066471571</c:v>
                </c:pt>
                <c:pt idx="96">
                  <c:v>0.25136918570438166</c:v>
                </c:pt>
                <c:pt idx="97">
                  <c:v>0.24274440847823744</c:v>
                </c:pt>
                <c:pt idx="98">
                  <c:v>0.2317544760682437</c:v>
                </c:pt>
                <c:pt idx="99">
                  <c:v>0.23303580679566085</c:v>
                </c:pt>
                <c:pt idx="100">
                  <c:v>0.21218357226552004</c:v>
                </c:pt>
                <c:pt idx="101">
                  <c:v>0.20973838652283586</c:v>
                </c:pt>
                <c:pt idx="102">
                  <c:v>0.21464006046348905</c:v>
                </c:pt>
                <c:pt idx="103">
                  <c:v>0.21874962556793354</c:v>
                </c:pt>
                <c:pt idx="104">
                  <c:v>0.21731846577201516</c:v>
                </c:pt>
                <c:pt idx="105">
                  <c:v>0.20887137650822579</c:v>
                </c:pt>
                <c:pt idx="106">
                  <c:v>0.20466341470719382</c:v>
                </c:pt>
                <c:pt idx="107">
                  <c:v>0.19539859776883323</c:v>
                </c:pt>
                <c:pt idx="108">
                  <c:v>0.18781394662628817</c:v>
                </c:pt>
                <c:pt idx="109">
                  <c:v>0.1773016841314016</c:v>
                </c:pt>
                <c:pt idx="110">
                  <c:v>0.17024153440776177</c:v>
                </c:pt>
                <c:pt idx="111">
                  <c:v>0.17470000945022549</c:v>
                </c:pt>
                <c:pt idx="112">
                  <c:v>0.16898518055577372</c:v>
                </c:pt>
                <c:pt idx="113">
                  <c:v>0.16199741590440422</c:v>
                </c:pt>
                <c:pt idx="114">
                  <c:v>0.17314092563354694</c:v>
                </c:pt>
                <c:pt idx="115">
                  <c:v>0.17923445845946245</c:v>
                </c:pt>
                <c:pt idx="116">
                  <c:v>0.17706742091495062</c:v>
                </c:pt>
                <c:pt idx="117">
                  <c:v>0.17910341216992545</c:v>
                </c:pt>
                <c:pt idx="118">
                  <c:v>0.19002002573681845</c:v>
                </c:pt>
                <c:pt idx="119">
                  <c:v>0.18586313034377774</c:v>
                </c:pt>
                <c:pt idx="120">
                  <c:v>0.1872200329446595</c:v>
                </c:pt>
                <c:pt idx="121">
                  <c:v>0.18396821961561358</c:v>
                </c:pt>
                <c:pt idx="122">
                  <c:v>0.18452830503169462</c:v>
                </c:pt>
                <c:pt idx="123">
                  <c:v>0.1783058004538679</c:v>
                </c:pt>
                <c:pt idx="124">
                  <c:v>0.16745715227010666</c:v>
                </c:pt>
                <c:pt idx="125">
                  <c:v>0.17243442883130886</c:v>
                </c:pt>
                <c:pt idx="126">
                  <c:v>0.1649028648061816</c:v>
                </c:pt>
                <c:pt idx="127">
                  <c:v>0.1648328591868371</c:v>
                </c:pt>
                <c:pt idx="128">
                  <c:v>0.16724355975255306</c:v>
                </c:pt>
                <c:pt idx="129">
                  <c:v>0.16212942963673288</c:v>
                </c:pt>
                <c:pt idx="130">
                  <c:v>0.16242969377023089</c:v>
                </c:pt>
                <c:pt idx="131">
                  <c:v>0.16216052400566444</c:v>
                </c:pt>
                <c:pt idx="132">
                  <c:v>0.15746342546838041</c:v>
                </c:pt>
                <c:pt idx="133">
                  <c:v>0.16067651035545577</c:v>
                </c:pt>
                <c:pt idx="134">
                  <c:v>0.15620234389866733</c:v>
                </c:pt>
                <c:pt idx="135">
                  <c:v>0.16253236585196645</c:v>
                </c:pt>
                <c:pt idx="136">
                  <c:v>0.1836867277511684</c:v>
                </c:pt>
                <c:pt idx="137">
                  <c:v>0.18586707189690385</c:v>
                </c:pt>
                <c:pt idx="138">
                  <c:v>0.2060633496157602</c:v>
                </c:pt>
                <c:pt idx="139">
                  <c:v>0.17931860227310165</c:v>
                </c:pt>
                <c:pt idx="140">
                  <c:v>0.18284660507915032</c:v>
                </c:pt>
                <c:pt idx="141">
                  <c:v>0.20707229707443903</c:v>
                </c:pt>
                <c:pt idx="142">
                  <c:v>0.20200710888082635</c:v>
                </c:pt>
                <c:pt idx="143">
                  <c:v>0.20239463188145926</c:v>
                </c:pt>
                <c:pt idx="144">
                  <c:v>0.20507311888899732</c:v>
                </c:pt>
                <c:pt idx="145">
                  <c:v>0.20291820656960316</c:v>
                </c:pt>
                <c:pt idx="146">
                  <c:v>0.19819989522101109</c:v>
                </c:pt>
                <c:pt idx="147">
                  <c:v>0.21218628485600144</c:v>
                </c:pt>
                <c:pt idx="148">
                  <c:v>0.20954351685427139</c:v>
                </c:pt>
                <c:pt idx="149">
                  <c:v>0.21135516551489278</c:v>
                </c:pt>
                <c:pt idx="150">
                  <c:v>0.21354287406310826</c:v>
                </c:pt>
                <c:pt idx="151">
                  <c:v>0.210094538055248</c:v>
                </c:pt>
                <c:pt idx="152">
                  <c:v>0.20690543143012979</c:v>
                </c:pt>
                <c:pt idx="153">
                  <c:v>0.20939175195212809</c:v>
                </c:pt>
                <c:pt idx="154">
                  <c:v>0.20890798501021357</c:v>
                </c:pt>
                <c:pt idx="155">
                  <c:v>0.210151914908182</c:v>
                </c:pt>
                <c:pt idx="156">
                  <c:v>0.20394853596210522</c:v>
                </c:pt>
                <c:pt idx="157">
                  <c:v>0.20346447350943533</c:v>
                </c:pt>
                <c:pt idx="158">
                  <c:v>0.20374782224868301</c:v>
                </c:pt>
                <c:pt idx="159">
                  <c:v>0.16315881048455727</c:v>
                </c:pt>
                <c:pt idx="160">
                  <c:v>0.19163595719529625</c:v>
                </c:pt>
              </c:numCache>
            </c:numRef>
          </c:val>
          <c:smooth val="0"/>
          <c:extLst>
            <c:ext xmlns:c16="http://schemas.microsoft.com/office/drawing/2014/chart" uri="{C3380CC4-5D6E-409C-BE32-E72D297353CC}">
              <c16:uniqueId val="{00000002-D439-4905-894A-13826621D156}"/>
            </c:ext>
          </c:extLst>
        </c:ser>
        <c:dLbls>
          <c:showLegendKey val="0"/>
          <c:showVal val="0"/>
          <c:showCatName val="0"/>
          <c:showSerName val="0"/>
          <c:showPercent val="0"/>
          <c:showBubbleSize val="0"/>
        </c:dLbls>
        <c:marker val="1"/>
        <c:smooth val="0"/>
        <c:axId val="168658856"/>
        <c:axId val="168658464"/>
      </c:lineChart>
      <c:catAx>
        <c:axId val="168657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658072"/>
        <c:crosses val="autoZero"/>
        <c:auto val="1"/>
        <c:lblAlgn val="ctr"/>
        <c:lblOffset val="100"/>
        <c:tickLblSkip val="4"/>
        <c:tickMarkSkip val="6"/>
        <c:noMultiLvlLbl val="0"/>
      </c:catAx>
      <c:valAx>
        <c:axId val="16865807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r>
                  <a:rPr lang="et-EE"/>
                  <a:t>mn EUR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657680"/>
        <c:crosses val="autoZero"/>
        <c:crossBetween val="between"/>
      </c:valAx>
      <c:valAx>
        <c:axId val="168658464"/>
        <c:scaling>
          <c:orientation val="minMax"/>
          <c:max val="0.5"/>
          <c:min val="0"/>
        </c:scaling>
        <c:delete val="0"/>
        <c:axPos val="r"/>
        <c:title>
          <c:tx>
            <c:rich>
              <a:bodyPr rot="-54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r>
                  <a:rPr lang="et-EE"/>
                  <a:t>% of total funding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658856"/>
        <c:crosses val="max"/>
        <c:crossBetween val="between"/>
      </c:valAx>
      <c:catAx>
        <c:axId val="168658856"/>
        <c:scaling>
          <c:orientation val="minMax"/>
        </c:scaling>
        <c:delete val="1"/>
        <c:axPos val="b"/>
        <c:numFmt formatCode="General" sourceLinked="1"/>
        <c:majorTickMark val="out"/>
        <c:minorTickMark val="none"/>
        <c:tickLblPos val="nextTo"/>
        <c:crossAx val="168658464"/>
        <c:crosses val="autoZero"/>
        <c:auto val="1"/>
        <c:lblAlgn val="ctr"/>
        <c:lblOffset val="100"/>
        <c:noMultiLvlLbl val="0"/>
      </c:catAx>
      <c:spPr>
        <a:noFill/>
        <a:ln>
          <a:noFill/>
        </a:ln>
        <a:effectLst/>
      </c:spPr>
    </c:plotArea>
    <c:legend>
      <c:legendPos val="b"/>
      <c:layout>
        <c:manualLayout>
          <c:xMode val="edge"/>
          <c:yMode val="edge"/>
          <c:x val="0"/>
          <c:y val="0.90416420318839896"/>
          <c:w val="0.99898314707333791"/>
          <c:h val="7.55054310357707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legend>
    <c:plotVisOnly val="1"/>
    <c:dispBlanksAs val="zero"/>
    <c:showDLblsOverMax val="0"/>
  </c:chart>
  <c:spPr>
    <a:solidFill>
      <a:schemeClr val="bg1"/>
    </a:solidFill>
    <a:ln w="9525" cap="flat" cmpd="sng" algn="ctr">
      <a:noFill/>
      <a:round/>
    </a:ln>
    <a:effectLst/>
  </c:spPr>
  <c:txPr>
    <a:bodyPr/>
    <a:lstStyle/>
    <a:p>
      <a:pPr>
        <a:defRPr sz="1400">
          <a:solidFill>
            <a:schemeClr val="tx2"/>
          </a:solidFill>
          <a:latin typeface="Atlas Grotesk Light" pitchFamily="50" charset="-70"/>
        </a:defRPr>
      </a:pPr>
      <a:endParaRPr lang="et-E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t-EE" sz="2000"/>
              <a:t>The share of Estonian subsidiaries in consolidated group</a:t>
            </a:r>
            <a:endParaRPr lang="en-US" sz="2000"/>
          </a:p>
        </c:rich>
      </c:tx>
      <c:overlay val="0"/>
      <c:spPr>
        <a:ln>
          <a:noFill/>
        </a:ln>
      </c:spPr>
    </c:title>
    <c:autoTitleDeleted val="0"/>
    <c:plotArea>
      <c:layout>
        <c:manualLayout>
          <c:layoutTarget val="inner"/>
          <c:xMode val="edge"/>
          <c:yMode val="edge"/>
          <c:x val="0.13805410462306072"/>
          <c:y val="0.2109848050520243"/>
          <c:w val="0.83139038313280145"/>
          <c:h val="0.58638482136232728"/>
        </c:manualLayout>
      </c:layout>
      <c:barChart>
        <c:barDir val="col"/>
        <c:grouping val="clustered"/>
        <c:varyColors val="0"/>
        <c:ser>
          <c:idx val="0"/>
          <c:order val="0"/>
          <c:tx>
            <c:strRef>
              <c:f>graafik!$A$4</c:f>
              <c:strCache>
                <c:ptCount val="1"/>
                <c:pt idx="0">
                  <c:v>Profit</c:v>
                </c:pt>
              </c:strCache>
            </c:strRef>
          </c:tx>
          <c:invertIfNegative val="0"/>
          <c:cat>
            <c:strRef>
              <c:f>graafik!$B$2:$G$2</c:f>
              <c:strCache>
                <c:ptCount val="6"/>
                <c:pt idx="0">
                  <c:v>H1 2007</c:v>
                </c:pt>
                <c:pt idx="1">
                  <c:v>H1 2011</c:v>
                </c:pt>
                <c:pt idx="2">
                  <c:v>H1 2012</c:v>
                </c:pt>
                <c:pt idx="3">
                  <c:v>H1 2007</c:v>
                </c:pt>
                <c:pt idx="4">
                  <c:v>H1 2011</c:v>
                </c:pt>
                <c:pt idx="5">
                  <c:v>H1 2012</c:v>
                </c:pt>
              </c:strCache>
            </c:strRef>
          </c:cat>
          <c:val>
            <c:numRef>
              <c:f>graafik!$B$4:$G$4</c:f>
              <c:numCache>
                <c:formatCode>0%</c:formatCode>
                <c:ptCount val="6"/>
                <c:pt idx="0">
                  <c:v>0.17884423779475259</c:v>
                </c:pt>
                <c:pt idx="1">
                  <c:v>8.2694414019715223E-2</c:v>
                </c:pt>
                <c:pt idx="2">
                  <c:v>0.11446789130104752</c:v>
                </c:pt>
                <c:pt idx="3" formatCode="0.00%">
                  <c:v>7.7565374113932523E-2</c:v>
                </c:pt>
                <c:pt idx="4" formatCode="0.00%">
                  <c:v>6.8152707171698107E-2</c:v>
                </c:pt>
                <c:pt idx="5" formatCode="0.00%">
                  <c:v>4.5141950273320401E-2</c:v>
                </c:pt>
              </c:numCache>
            </c:numRef>
          </c:val>
          <c:extLst>
            <c:ext xmlns:c16="http://schemas.microsoft.com/office/drawing/2014/chart" uri="{C3380CC4-5D6E-409C-BE32-E72D297353CC}">
              <c16:uniqueId val="{00000000-86CC-422C-B71C-27ADC03B7901}"/>
            </c:ext>
          </c:extLst>
        </c:ser>
        <c:ser>
          <c:idx val="1"/>
          <c:order val="1"/>
          <c:tx>
            <c:strRef>
              <c:f>graafik!$A$5</c:f>
              <c:strCache>
                <c:ptCount val="1"/>
                <c:pt idx="0">
                  <c:v>Total assets</c:v>
                </c:pt>
              </c:strCache>
            </c:strRef>
          </c:tx>
          <c:invertIfNegative val="0"/>
          <c:cat>
            <c:strRef>
              <c:f>graafik!$B$2:$G$2</c:f>
              <c:strCache>
                <c:ptCount val="6"/>
                <c:pt idx="0">
                  <c:v>H1 2007</c:v>
                </c:pt>
                <c:pt idx="1">
                  <c:v>H1 2011</c:v>
                </c:pt>
                <c:pt idx="2">
                  <c:v>H1 2012</c:v>
                </c:pt>
                <c:pt idx="3">
                  <c:v>H1 2007</c:v>
                </c:pt>
                <c:pt idx="4">
                  <c:v>H1 2011</c:v>
                </c:pt>
                <c:pt idx="5">
                  <c:v>H1 2012</c:v>
                </c:pt>
              </c:strCache>
            </c:strRef>
          </c:cat>
          <c:val>
            <c:numRef>
              <c:f>graafik!$B$5:$G$5</c:f>
              <c:numCache>
                <c:formatCode>0%</c:formatCode>
                <c:ptCount val="6"/>
                <c:pt idx="0">
                  <c:v>5.6884357566862838E-2</c:v>
                </c:pt>
                <c:pt idx="1">
                  <c:v>3.3570087800004207E-2</c:v>
                </c:pt>
                <c:pt idx="2">
                  <c:v>2.9443838604143947E-2</c:v>
                </c:pt>
                <c:pt idx="3" formatCode="0.00%">
                  <c:v>2.8667797378582875E-2</c:v>
                </c:pt>
                <c:pt idx="4" formatCode="0.00%">
                  <c:v>1.6964948190834973E-2</c:v>
                </c:pt>
                <c:pt idx="5" formatCode="0.00%">
                  <c:v>1.4412374966942736E-2</c:v>
                </c:pt>
              </c:numCache>
            </c:numRef>
          </c:val>
          <c:extLst>
            <c:ext xmlns:c16="http://schemas.microsoft.com/office/drawing/2014/chart" uri="{C3380CC4-5D6E-409C-BE32-E72D297353CC}">
              <c16:uniqueId val="{00000001-86CC-422C-B71C-27ADC03B7901}"/>
            </c:ext>
          </c:extLst>
        </c:ser>
        <c:dLbls>
          <c:showLegendKey val="0"/>
          <c:showVal val="0"/>
          <c:showCatName val="0"/>
          <c:showSerName val="0"/>
          <c:showPercent val="0"/>
          <c:showBubbleSize val="0"/>
        </c:dLbls>
        <c:gapWidth val="150"/>
        <c:axId val="168659640"/>
        <c:axId val="168660032"/>
      </c:barChart>
      <c:catAx>
        <c:axId val="168659640"/>
        <c:scaling>
          <c:orientation val="minMax"/>
        </c:scaling>
        <c:delete val="0"/>
        <c:axPos val="b"/>
        <c:numFmt formatCode="General" sourceLinked="0"/>
        <c:majorTickMark val="out"/>
        <c:minorTickMark val="none"/>
        <c:tickLblPos val="nextTo"/>
        <c:crossAx val="168660032"/>
        <c:crosses val="autoZero"/>
        <c:auto val="1"/>
        <c:lblAlgn val="ctr"/>
        <c:lblOffset val="100"/>
        <c:noMultiLvlLbl val="0"/>
      </c:catAx>
      <c:valAx>
        <c:axId val="168660032"/>
        <c:scaling>
          <c:orientation val="minMax"/>
        </c:scaling>
        <c:delete val="0"/>
        <c:axPos val="l"/>
        <c:majorGridlines>
          <c:spPr>
            <a:ln>
              <a:solidFill>
                <a:schemeClr val="bg1">
                  <a:lumMod val="75000"/>
                </a:schemeClr>
              </a:solidFill>
              <a:prstDash val="dash"/>
            </a:ln>
          </c:spPr>
        </c:majorGridlines>
        <c:title>
          <c:tx>
            <c:rich>
              <a:bodyPr/>
              <a:lstStyle/>
              <a:p>
                <a:pPr>
                  <a:defRPr/>
                </a:pPr>
                <a:r>
                  <a:rPr lang="et-EE"/>
                  <a:t>EE share in the group, %</a:t>
                </a:r>
              </a:p>
            </c:rich>
          </c:tx>
          <c:overlay val="0"/>
        </c:title>
        <c:numFmt formatCode="0%" sourceLinked="1"/>
        <c:majorTickMark val="out"/>
        <c:minorTickMark val="none"/>
        <c:tickLblPos val="nextTo"/>
        <c:spPr>
          <a:ln>
            <a:noFill/>
          </a:ln>
        </c:spPr>
        <c:crossAx val="168659640"/>
        <c:crosses val="autoZero"/>
        <c:crossBetween val="between"/>
      </c:valAx>
    </c:plotArea>
    <c:legend>
      <c:legendPos val="t"/>
      <c:layout>
        <c:manualLayout>
          <c:xMode val="edge"/>
          <c:yMode val="edge"/>
          <c:x val="9.5046733019758675E-2"/>
          <c:y val="0.11583810123547479"/>
          <c:w val="0.85481867891513574"/>
          <c:h val="8.3717191601049887E-2"/>
        </c:manualLayout>
      </c:layout>
      <c:overlay val="0"/>
    </c:legend>
    <c:plotVisOnly val="1"/>
    <c:dispBlanksAs val="gap"/>
    <c:showDLblsOverMax val="0"/>
  </c:chart>
  <c:spPr>
    <a:solidFill>
      <a:schemeClr val="bg1"/>
    </a:solidFill>
    <a:ln>
      <a:noFill/>
    </a:ln>
  </c:spPr>
  <c:txPr>
    <a:bodyPr/>
    <a:lstStyle/>
    <a:p>
      <a:pPr>
        <a:defRPr sz="1400">
          <a:solidFill>
            <a:schemeClr val="tx2"/>
          </a:solidFill>
          <a:latin typeface="Atlas Grotesk Light" pitchFamily="50" charset="-70"/>
          <a:cs typeface="Arial" pitchFamily="34" charset="0"/>
        </a:defRPr>
      </a:pPr>
      <a:endParaRPr lang="et-E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et-EE" sz="1500"/>
              <a:t>Average price and turnover of apartments, all regions</a:t>
            </a:r>
          </a:p>
        </c:rich>
      </c:tx>
      <c:overlay val="0"/>
    </c:title>
    <c:autoTitleDeleted val="0"/>
    <c:plotArea>
      <c:layout/>
      <c:barChart>
        <c:barDir val="col"/>
        <c:grouping val="clustered"/>
        <c:varyColors val="0"/>
        <c:ser>
          <c:idx val="1"/>
          <c:order val="1"/>
          <c:tx>
            <c:strRef>
              <c:f>RealEstate!$E$4</c:f>
              <c:strCache>
                <c:ptCount val="1"/>
                <c:pt idx="0">
                  <c:v>Quarterly turnover (l.h.s.)</c:v>
                </c:pt>
              </c:strCache>
            </c:strRef>
          </c:tx>
          <c:invertIfNegative val="0"/>
          <c:cat>
            <c:strRef>
              <c:f>RealEstate!$B$5:$B$61</c:f>
              <c:strCache>
                <c:ptCount val="57"/>
                <c:pt idx="0">
                  <c:v>03 III</c:v>
                </c:pt>
                <c:pt idx="1">
                  <c:v>03 IV</c:v>
                </c:pt>
                <c:pt idx="2">
                  <c:v>04 I</c:v>
                </c:pt>
                <c:pt idx="3">
                  <c:v>04 II</c:v>
                </c:pt>
                <c:pt idx="4">
                  <c:v>04 III</c:v>
                </c:pt>
                <c:pt idx="5">
                  <c:v>04 IV</c:v>
                </c:pt>
                <c:pt idx="6">
                  <c:v>05 I</c:v>
                </c:pt>
                <c:pt idx="7">
                  <c:v>05 II</c:v>
                </c:pt>
                <c:pt idx="8">
                  <c:v>05 III</c:v>
                </c:pt>
                <c:pt idx="9">
                  <c:v>05 IV</c:v>
                </c:pt>
                <c:pt idx="10">
                  <c:v>06 I</c:v>
                </c:pt>
                <c:pt idx="11">
                  <c:v>06 II</c:v>
                </c:pt>
                <c:pt idx="12">
                  <c:v>06 III</c:v>
                </c:pt>
                <c:pt idx="13">
                  <c:v>06 IV</c:v>
                </c:pt>
                <c:pt idx="14">
                  <c:v>07 I</c:v>
                </c:pt>
                <c:pt idx="15">
                  <c:v>07 II</c:v>
                </c:pt>
                <c:pt idx="16">
                  <c:v>07 III</c:v>
                </c:pt>
                <c:pt idx="17">
                  <c:v>07 IV</c:v>
                </c:pt>
                <c:pt idx="18">
                  <c:v>08 I</c:v>
                </c:pt>
                <c:pt idx="19">
                  <c:v>08 II</c:v>
                </c:pt>
                <c:pt idx="20">
                  <c:v>08 III</c:v>
                </c:pt>
                <c:pt idx="21">
                  <c:v>08 IV</c:v>
                </c:pt>
                <c:pt idx="22">
                  <c:v>09 I</c:v>
                </c:pt>
                <c:pt idx="23">
                  <c:v>09 II</c:v>
                </c:pt>
                <c:pt idx="24">
                  <c:v>09 III</c:v>
                </c:pt>
                <c:pt idx="25">
                  <c:v>09 IV</c:v>
                </c:pt>
                <c:pt idx="26">
                  <c:v>10 I</c:v>
                </c:pt>
                <c:pt idx="27">
                  <c:v>10 II</c:v>
                </c:pt>
                <c:pt idx="28">
                  <c:v>10 III</c:v>
                </c:pt>
                <c:pt idx="29">
                  <c:v>10 IV</c:v>
                </c:pt>
                <c:pt idx="30">
                  <c:v>11 I</c:v>
                </c:pt>
                <c:pt idx="31">
                  <c:v>11 II</c:v>
                </c:pt>
                <c:pt idx="32">
                  <c:v>11 III</c:v>
                </c:pt>
                <c:pt idx="33">
                  <c:v>11 IV</c:v>
                </c:pt>
                <c:pt idx="34">
                  <c:v>12 I</c:v>
                </c:pt>
                <c:pt idx="35">
                  <c:v>12 II</c:v>
                </c:pt>
                <c:pt idx="36">
                  <c:v>12 III</c:v>
                </c:pt>
                <c:pt idx="37">
                  <c:v>12 IV</c:v>
                </c:pt>
                <c:pt idx="38">
                  <c:v>13 I</c:v>
                </c:pt>
                <c:pt idx="39">
                  <c:v>13 II</c:v>
                </c:pt>
                <c:pt idx="40">
                  <c:v>13 III</c:v>
                </c:pt>
                <c:pt idx="41">
                  <c:v>13 IV</c:v>
                </c:pt>
                <c:pt idx="42">
                  <c:v>14 I</c:v>
                </c:pt>
                <c:pt idx="43">
                  <c:v>II 14</c:v>
                </c:pt>
                <c:pt idx="44">
                  <c:v>III 14</c:v>
                </c:pt>
                <c:pt idx="45">
                  <c:v>IV 14</c:v>
                </c:pt>
                <c:pt idx="46">
                  <c:v>I 15</c:v>
                </c:pt>
                <c:pt idx="47">
                  <c:v>II 15</c:v>
                </c:pt>
                <c:pt idx="48">
                  <c:v>III 15</c:v>
                </c:pt>
                <c:pt idx="49">
                  <c:v>IV 15</c:v>
                </c:pt>
                <c:pt idx="50">
                  <c:v>I 16</c:v>
                </c:pt>
                <c:pt idx="51">
                  <c:v>II 16</c:v>
                </c:pt>
                <c:pt idx="52">
                  <c:v>III 16</c:v>
                </c:pt>
                <c:pt idx="53">
                  <c:v>IV 16</c:v>
                </c:pt>
                <c:pt idx="54">
                  <c:v>I 17 </c:v>
                </c:pt>
                <c:pt idx="55">
                  <c:v>II 17</c:v>
                </c:pt>
                <c:pt idx="56">
                  <c:v>III 17</c:v>
                </c:pt>
              </c:strCache>
            </c:strRef>
          </c:cat>
          <c:val>
            <c:numRef>
              <c:f>RealEstate!$E$5:$E$61</c:f>
              <c:numCache>
                <c:formatCode>#,##0</c:formatCode>
                <c:ptCount val="57"/>
                <c:pt idx="0">
                  <c:v>75.009289999999993</c:v>
                </c:pt>
                <c:pt idx="1">
                  <c:v>126.002107</c:v>
                </c:pt>
                <c:pt idx="2">
                  <c:v>112.85540699999999</c:v>
                </c:pt>
                <c:pt idx="3">
                  <c:v>137.085666</c:v>
                </c:pt>
                <c:pt idx="4">
                  <c:v>135.17586899999998</c:v>
                </c:pt>
                <c:pt idx="5">
                  <c:v>172.31580299999999</c:v>
                </c:pt>
                <c:pt idx="6">
                  <c:v>160.15908199999998</c:v>
                </c:pt>
                <c:pt idx="7">
                  <c:v>236.64628999999999</c:v>
                </c:pt>
                <c:pt idx="8">
                  <c:v>292.34890300000001</c:v>
                </c:pt>
                <c:pt idx="9">
                  <c:v>366.96058499999992</c:v>
                </c:pt>
                <c:pt idx="10">
                  <c:v>333.36252300000001</c:v>
                </c:pt>
                <c:pt idx="11">
                  <c:v>347.03893799999986</c:v>
                </c:pt>
                <c:pt idx="12">
                  <c:v>396.45248299999997</c:v>
                </c:pt>
                <c:pt idx="13">
                  <c:v>508.34561400000001</c:v>
                </c:pt>
                <c:pt idx="14">
                  <c:v>432.54833699999995</c:v>
                </c:pt>
                <c:pt idx="15">
                  <c:v>442.56931799999995</c:v>
                </c:pt>
                <c:pt idx="16">
                  <c:v>318.83855599999987</c:v>
                </c:pt>
                <c:pt idx="17">
                  <c:v>292.13369599999999</c:v>
                </c:pt>
                <c:pt idx="18">
                  <c:v>255.45929599999999</c:v>
                </c:pt>
                <c:pt idx="19">
                  <c:v>260.056288</c:v>
                </c:pt>
                <c:pt idx="20">
                  <c:v>206.12112800000003</c:v>
                </c:pt>
                <c:pt idx="21">
                  <c:v>154.58318600000001</c:v>
                </c:pt>
                <c:pt idx="22">
                  <c:v>83.527524000000014</c:v>
                </c:pt>
                <c:pt idx="23">
                  <c:v>91.511719999999997</c:v>
                </c:pt>
                <c:pt idx="24">
                  <c:v>98.323035999999988</c:v>
                </c:pt>
                <c:pt idx="25">
                  <c:v>110.64077799999998</c:v>
                </c:pt>
                <c:pt idx="26">
                  <c:v>97.136933999999982</c:v>
                </c:pt>
                <c:pt idx="27">
                  <c:v>119.19711900000001</c:v>
                </c:pt>
                <c:pt idx="28">
                  <c:v>115.22224</c:v>
                </c:pt>
                <c:pt idx="29">
                  <c:v>135.03455499999995</c:v>
                </c:pt>
                <c:pt idx="30">
                  <c:v>99.575701999999978</c:v>
                </c:pt>
                <c:pt idx="31">
                  <c:v>131.120161</c:v>
                </c:pt>
                <c:pt idx="32">
                  <c:v>143.81506199999998</c:v>
                </c:pt>
                <c:pt idx="33">
                  <c:v>151.94904199999999</c:v>
                </c:pt>
                <c:pt idx="34">
                  <c:v>138.46510700000002</c:v>
                </c:pt>
                <c:pt idx="35">
                  <c:v>166.83807700000003</c:v>
                </c:pt>
                <c:pt idx="36">
                  <c:v>181.40558799999999</c:v>
                </c:pt>
                <c:pt idx="37">
                  <c:v>179.16128599999999</c:v>
                </c:pt>
                <c:pt idx="38">
                  <c:v>173.021263</c:v>
                </c:pt>
                <c:pt idx="39">
                  <c:v>213.15361499999997</c:v>
                </c:pt>
                <c:pt idx="40">
                  <c:v>228.11010399999998</c:v>
                </c:pt>
                <c:pt idx="41">
                  <c:v>234.45173300000002</c:v>
                </c:pt>
                <c:pt idx="42">
                  <c:v>226.22596099999998</c:v>
                </c:pt>
                <c:pt idx="43">
                  <c:v>224.917123</c:v>
                </c:pt>
                <c:pt idx="44">
                  <c:v>248.186824</c:v>
                </c:pt>
                <c:pt idx="45">
                  <c:v>270.59743099999992</c:v>
                </c:pt>
                <c:pt idx="46">
                  <c:v>262.36747100000002</c:v>
                </c:pt>
                <c:pt idx="47">
                  <c:v>309.32763</c:v>
                </c:pt>
                <c:pt idx="48">
                  <c:v>289.47405599999996</c:v>
                </c:pt>
                <c:pt idx="49">
                  <c:v>325.83554699999996</c:v>
                </c:pt>
                <c:pt idx="50">
                  <c:v>263.07707399999993</c:v>
                </c:pt>
                <c:pt idx="51">
                  <c:v>317.48045599999995</c:v>
                </c:pt>
                <c:pt idx="52">
                  <c:v>338.843906</c:v>
                </c:pt>
                <c:pt idx="53">
                  <c:v>358.69156699999996</c:v>
                </c:pt>
                <c:pt idx="54">
                  <c:v>362.15610699999996</c:v>
                </c:pt>
                <c:pt idx="55">
                  <c:v>333.55958500000008</c:v>
                </c:pt>
                <c:pt idx="56">
                  <c:v>375.31596000000002</c:v>
                </c:pt>
              </c:numCache>
            </c:numRef>
          </c:val>
          <c:extLst>
            <c:ext xmlns:c16="http://schemas.microsoft.com/office/drawing/2014/chart" uri="{C3380CC4-5D6E-409C-BE32-E72D297353CC}">
              <c16:uniqueId val="{00000000-63C8-4E40-A536-37EF6E5250DE}"/>
            </c:ext>
          </c:extLst>
        </c:ser>
        <c:dLbls>
          <c:showLegendKey val="0"/>
          <c:showVal val="0"/>
          <c:showCatName val="0"/>
          <c:showSerName val="0"/>
          <c:showPercent val="0"/>
          <c:showBubbleSize val="0"/>
        </c:dLbls>
        <c:gapWidth val="16"/>
        <c:axId val="168287048"/>
        <c:axId val="168287440"/>
      </c:barChart>
      <c:lineChart>
        <c:grouping val="standard"/>
        <c:varyColors val="0"/>
        <c:ser>
          <c:idx val="0"/>
          <c:order val="0"/>
          <c:tx>
            <c:strRef>
              <c:f>RealEstate!$G$4</c:f>
              <c:strCache>
                <c:ptCount val="1"/>
                <c:pt idx="0">
                  <c:v>Price of m2 (r.h.s)</c:v>
                </c:pt>
              </c:strCache>
            </c:strRef>
          </c:tx>
          <c:marker>
            <c:symbol val="none"/>
          </c:marker>
          <c:cat>
            <c:strRef>
              <c:f>RealEstate!$B$5:$B$61</c:f>
              <c:strCache>
                <c:ptCount val="57"/>
                <c:pt idx="0">
                  <c:v>03 III</c:v>
                </c:pt>
                <c:pt idx="1">
                  <c:v>03 IV</c:v>
                </c:pt>
                <c:pt idx="2">
                  <c:v>04 I</c:v>
                </c:pt>
                <c:pt idx="3">
                  <c:v>04 II</c:v>
                </c:pt>
                <c:pt idx="4">
                  <c:v>04 III</c:v>
                </c:pt>
                <c:pt idx="5">
                  <c:v>04 IV</c:v>
                </c:pt>
                <c:pt idx="6">
                  <c:v>05 I</c:v>
                </c:pt>
                <c:pt idx="7">
                  <c:v>05 II</c:v>
                </c:pt>
                <c:pt idx="8">
                  <c:v>05 III</c:v>
                </c:pt>
                <c:pt idx="9">
                  <c:v>05 IV</c:v>
                </c:pt>
                <c:pt idx="10">
                  <c:v>06 I</c:v>
                </c:pt>
                <c:pt idx="11">
                  <c:v>06 II</c:v>
                </c:pt>
                <c:pt idx="12">
                  <c:v>06 III</c:v>
                </c:pt>
                <c:pt idx="13">
                  <c:v>06 IV</c:v>
                </c:pt>
                <c:pt idx="14">
                  <c:v>07 I</c:v>
                </c:pt>
                <c:pt idx="15">
                  <c:v>07 II</c:v>
                </c:pt>
                <c:pt idx="16">
                  <c:v>07 III</c:v>
                </c:pt>
                <c:pt idx="17">
                  <c:v>07 IV</c:v>
                </c:pt>
                <c:pt idx="18">
                  <c:v>08 I</c:v>
                </c:pt>
                <c:pt idx="19">
                  <c:v>08 II</c:v>
                </c:pt>
                <c:pt idx="20">
                  <c:v>08 III</c:v>
                </c:pt>
                <c:pt idx="21">
                  <c:v>08 IV</c:v>
                </c:pt>
                <c:pt idx="22">
                  <c:v>09 I</c:v>
                </c:pt>
                <c:pt idx="23">
                  <c:v>09 II</c:v>
                </c:pt>
                <c:pt idx="24">
                  <c:v>09 III</c:v>
                </c:pt>
                <c:pt idx="25">
                  <c:v>09 IV</c:v>
                </c:pt>
                <c:pt idx="26">
                  <c:v>10 I</c:v>
                </c:pt>
                <c:pt idx="27">
                  <c:v>10 II</c:v>
                </c:pt>
                <c:pt idx="28">
                  <c:v>10 III</c:v>
                </c:pt>
                <c:pt idx="29">
                  <c:v>10 IV</c:v>
                </c:pt>
                <c:pt idx="30">
                  <c:v>11 I</c:v>
                </c:pt>
                <c:pt idx="31">
                  <c:v>11 II</c:v>
                </c:pt>
                <c:pt idx="32">
                  <c:v>11 III</c:v>
                </c:pt>
                <c:pt idx="33">
                  <c:v>11 IV</c:v>
                </c:pt>
                <c:pt idx="34">
                  <c:v>12 I</c:v>
                </c:pt>
                <c:pt idx="35">
                  <c:v>12 II</c:v>
                </c:pt>
                <c:pt idx="36">
                  <c:v>12 III</c:v>
                </c:pt>
                <c:pt idx="37">
                  <c:v>12 IV</c:v>
                </c:pt>
                <c:pt idx="38">
                  <c:v>13 I</c:v>
                </c:pt>
                <c:pt idx="39">
                  <c:v>13 II</c:v>
                </c:pt>
                <c:pt idx="40">
                  <c:v>13 III</c:v>
                </c:pt>
                <c:pt idx="41">
                  <c:v>13 IV</c:v>
                </c:pt>
                <c:pt idx="42">
                  <c:v>14 I</c:v>
                </c:pt>
                <c:pt idx="43">
                  <c:v>II 14</c:v>
                </c:pt>
                <c:pt idx="44">
                  <c:v>III 14</c:v>
                </c:pt>
                <c:pt idx="45">
                  <c:v>IV 14</c:v>
                </c:pt>
                <c:pt idx="46">
                  <c:v>I 15</c:v>
                </c:pt>
                <c:pt idx="47">
                  <c:v>II 15</c:v>
                </c:pt>
                <c:pt idx="48">
                  <c:v>III 15</c:v>
                </c:pt>
                <c:pt idx="49">
                  <c:v>IV 15</c:v>
                </c:pt>
                <c:pt idx="50">
                  <c:v>I 16</c:v>
                </c:pt>
                <c:pt idx="51">
                  <c:v>II 16</c:v>
                </c:pt>
                <c:pt idx="52">
                  <c:v>III 16</c:v>
                </c:pt>
                <c:pt idx="53">
                  <c:v>IV 16</c:v>
                </c:pt>
                <c:pt idx="54">
                  <c:v>I 17 </c:v>
                </c:pt>
                <c:pt idx="55">
                  <c:v>II 17</c:v>
                </c:pt>
                <c:pt idx="56">
                  <c:v>III 17</c:v>
                </c:pt>
              </c:strCache>
            </c:strRef>
          </c:cat>
          <c:val>
            <c:numRef>
              <c:f>RealEstate!$G$5:$G$61</c:f>
              <c:numCache>
                <c:formatCode>#,##0</c:formatCode>
                <c:ptCount val="57"/>
                <c:pt idx="0">
                  <c:v>393.07</c:v>
                </c:pt>
                <c:pt idx="1">
                  <c:v>435.87</c:v>
                </c:pt>
                <c:pt idx="2">
                  <c:v>472.81</c:v>
                </c:pt>
                <c:pt idx="3">
                  <c:v>499.28</c:v>
                </c:pt>
                <c:pt idx="4">
                  <c:v>509.71999999999997</c:v>
                </c:pt>
                <c:pt idx="5">
                  <c:v>567.38</c:v>
                </c:pt>
                <c:pt idx="6">
                  <c:v>578.81999999999994</c:v>
                </c:pt>
                <c:pt idx="7">
                  <c:v>647.75</c:v>
                </c:pt>
                <c:pt idx="8">
                  <c:v>698.57</c:v>
                </c:pt>
                <c:pt idx="9">
                  <c:v>793.19</c:v>
                </c:pt>
                <c:pt idx="10">
                  <c:v>912.43999999999994</c:v>
                </c:pt>
                <c:pt idx="11">
                  <c:v>968.2</c:v>
                </c:pt>
                <c:pt idx="12">
                  <c:v>1029.75</c:v>
                </c:pt>
                <c:pt idx="13">
                  <c:v>1121.6299999999999</c:v>
                </c:pt>
                <c:pt idx="14">
                  <c:v>1176.6199999999999</c:v>
                </c:pt>
                <c:pt idx="15">
                  <c:v>1209.43</c:v>
                </c:pt>
                <c:pt idx="16">
                  <c:v>1119.71</c:v>
                </c:pt>
                <c:pt idx="17">
                  <c:v>1105.47</c:v>
                </c:pt>
                <c:pt idx="18">
                  <c:v>1063.6899999999998</c:v>
                </c:pt>
                <c:pt idx="19">
                  <c:v>1070.06</c:v>
                </c:pt>
                <c:pt idx="20">
                  <c:v>951.8</c:v>
                </c:pt>
                <c:pt idx="21">
                  <c:v>903.59</c:v>
                </c:pt>
                <c:pt idx="22">
                  <c:v>692.74</c:v>
                </c:pt>
                <c:pt idx="23">
                  <c:v>639.12</c:v>
                </c:pt>
                <c:pt idx="24">
                  <c:v>596.44999999999993</c:v>
                </c:pt>
                <c:pt idx="25">
                  <c:v>627.8599999999999</c:v>
                </c:pt>
                <c:pt idx="26">
                  <c:v>636.9</c:v>
                </c:pt>
                <c:pt idx="27">
                  <c:v>635.19000000000005</c:v>
                </c:pt>
                <c:pt idx="28">
                  <c:v>633.24</c:v>
                </c:pt>
                <c:pt idx="29">
                  <c:v>653.01</c:v>
                </c:pt>
                <c:pt idx="30">
                  <c:v>650.78000000000009</c:v>
                </c:pt>
                <c:pt idx="31">
                  <c:v>702.51</c:v>
                </c:pt>
                <c:pt idx="32">
                  <c:v>723.88</c:v>
                </c:pt>
                <c:pt idx="33">
                  <c:v>733.64</c:v>
                </c:pt>
                <c:pt idx="34">
                  <c:v>740.29000000000008</c:v>
                </c:pt>
                <c:pt idx="35">
                  <c:v>750.26</c:v>
                </c:pt>
                <c:pt idx="36">
                  <c:v>770.62</c:v>
                </c:pt>
                <c:pt idx="37">
                  <c:v>772.99</c:v>
                </c:pt>
                <c:pt idx="38">
                  <c:v>799.52</c:v>
                </c:pt>
                <c:pt idx="39">
                  <c:v>841.13</c:v>
                </c:pt>
                <c:pt idx="40">
                  <c:v>835.49</c:v>
                </c:pt>
                <c:pt idx="41">
                  <c:v>885.17000000000007</c:v>
                </c:pt>
                <c:pt idx="42">
                  <c:v>929.19</c:v>
                </c:pt>
                <c:pt idx="43" formatCode="0">
                  <c:v>920.64</c:v>
                </c:pt>
                <c:pt idx="44" formatCode="0">
                  <c:v>919.49</c:v>
                </c:pt>
                <c:pt idx="45" formatCode="0">
                  <c:v>960.42</c:v>
                </c:pt>
                <c:pt idx="46" formatCode="0">
                  <c:v>1033.6799999999998</c:v>
                </c:pt>
                <c:pt idx="47" formatCode="0">
                  <c:v>1044.72</c:v>
                </c:pt>
                <c:pt idx="48" formatCode="0">
                  <c:v>1004.16</c:v>
                </c:pt>
                <c:pt idx="49" formatCode="0">
                  <c:v>1038.96</c:v>
                </c:pt>
                <c:pt idx="50" formatCode="0">
                  <c:v>1044.5</c:v>
                </c:pt>
                <c:pt idx="51" formatCode="0">
                  <c:v>1063.05</c:v>
                </c:pt>
                <c:pt idx="52" formatCode="0">
                  <c:v>1091.92</c:v>
                </c:pt>
                <c:pt idx="53" formatCode="0">
                  <c:v>1151.78</c:v>
                </c:pt>
                <c:pt idx="54" formatCode="0">
                  <c:v>1157.6399999999999</c:v>
                </c:pt>
                <c:pt idx="55" formatCode="0">
                  <c:v>1100.8699999999999</c:v>
                </c:pt>
                <c:pt idx="56" formatCode="0">
                  <c:v>1155.71</c:v>
                </c:pt>
              </c:numCache>
            </c:numRef>
          </c:val>
          <c:smooth val="0"/>
          <c:extLst>
            <c:ext xmlns:c16="http://schemas.microsoft.com/office/drawing/2014/chart" uri="{C3380CC4-5D6E-409C-BE32-E72D297353CC}">
              <c16:uniqueId val="{00000001-63C8-4E40-A536-37EF6E5250DE}"/>
            </c:ext>
          </c:extLst>
        </c:ser>
        <c:dLbls>
          <c:showLegendKey val="0"/>
          <c:showVal val="0"/>
          <c:showCatName val="0"/>
          <c:showSerName val="0"/>
          <c:showPercent val="0"/>
          <c:showBubbleSize val="0"/>
        </c:dLbls>
        <c:marker val="1"/>
        <c:smooth val="0"/>
        <c:axId val="168288224"/>
        <c:axId val="168287832"/>
      </c:lineChart>
      <c:catAx>
        <c:axId val="168287048"/>
        <c:scaling>
          <c:orientation val="minMax"/>
        </c:scaling>
        <c:delete val="0"/>
        <c:axPos val="b"/>
        <c:numFmt formatCode="General" sourceLinked="0"/>
        <c:majorTickMark val="out"/>
        <c:minorTickMark val="none"/>
        <c:tickLblPos val="nextTo"/>
        <c:crossAx val="168287440"/>
        <c:crosses val="autoZero"/>
        <c:auto val="1"/>
        <c:lblAlgn val="ctr"/>
        <c:lblOffset val="100"/>
        <c:tickLblSkip val="8"/>
        <c:noMultiLvlLbl val="0"/>
      </c:catAx>
      <c:valAx>
        <c:axId val="168287440"/>
        <c:scaling>
          <c:orientation val="minMax"/>
        </c:scaling>
        <c:delete val="0"/>
        <c:axPos val="l"/>
        <c:majorGridlines>
          <c:spPr>
            <a:ln>
              <a:solidFill>
                <a:schemeClr val="bg1">
                  <a:lumMod val="75000"/>
                </a:schemeClr>
              </a:solidFill>
              <a:prstDash val="dash"/>
            </a:ln>
          </c:spPr>
        </c:majorGridlines>
        <c:title>
          <c:tx>
            <c:rich>
              <a:bodyPr rot="-5400000" vert="horz"/>
              <a:lstStyle/>
              <a:p>
                <a:pPr>
                  <a:defRPr/>
                </a:pPr>
                <a:r>
                  <a:rPr lang="et-EE"/>
                  <a:t>Quarterly turnover, mln EUR</a:t>
                </a:r>
              </a:p>
            </c:rich>
          </c:tx>
          <c:overlay val="0"/>
        </c:title>
        <c:numFmt formatCode="#,##0" sourceLinked="1"/>
        <c:majorTickMark val="out"/>
        <c:minorTickMark val="none"/>
        <c:tickLblPos val="nextTo"/>
        <c:spPr>
          <a:ln>
            <a:noFill/>
          </a:ln>
        </c:spPr>
        <c:crossAx val="168287048"/>
        <c:crosses val="autoZero"/>
        <c:crossBetween val="between"/>
      </c:valAx>
      <c:valAx>
        <c:axId val="168287832"/>
        <c:scaling>
          <c:orientation val="minMax"/>
        </c:scaling>
        <c:delete val="0"/>
        <c:axPos val="r"/>
        <c:title>
          <c:tx>
            <c:rich>
              <a:bodyPr rot="-5400000" vert="horz"/>
              <a:lstStyle/>
              <a:p>
                <a:pPr>
                  <a:defRPr/>
                </a:pPr>
                <a:r>
                  <a:rPr lang="et-EE"/>
                  <a:t>Average price of m2, EUR</a:t>
                </a:r>
              </a:p>
            </c:rich>
          </c:tx>
          <c:overlay val="0"/>
        </c:title>
        <c:numFmt formatCode="#,##0" sourceLinked="1"/>
        <c:majorTickMark val="out"/>
        <c:minorTickMark val="none"/>
        <c:tickLblPos val="nextTo"/>
        <c:spPr>
          <a:ln>
            <a:noFill/>
          </a:ln>
        </c:spPr>
        <c:crossAx val="168288224"/>
        <c:crosses val="max"/>
        <c:crossBetween val="between"/>
      </c:valAx>
      <c:catAx>
        <c:axId val="168288224"/>
        <c:scaling>
          <c:orientation val="minMax"/>
        </c:scaling>
        <c:delete val="1"/>
        <c:axPos val="b"/>
        <c:numFmt formatCode="General" sourceLinked="1"/>
        <c:majorTickMark val="out"/>
        <c:minorTickMark val="none"/>
        <c:tickLblPos val="none"/>
        <c:crossAx val="168287832"/>
        <c:crosses val="autoZero"/>
        <c:auto val="1"/>
        <c:lblAlgn val="ctr"/>
        <c:lblOffset val="100"/>
        <c:noMultiLvlLbl val="0"/>
      </c:catAx>
    </c:plotArea>
    <c:legend>
      <c:legendPos val="r"/>
      <c:overlay val="0"/>
    </c:legend>
    <c:plotVisOnly val="1"/>
    <c:dispBlanksAs val="gap"/>
    <c:showDLblsOverMax val="0"/>
  </c:chart>
  <c:spPr>
    <a:ln>
      <a:noFill/>
    </a:ln>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Atlas Grotesk Light" pitchFamily="50" charset="-70"/>
                <a:ea typeface="+mn-ea"/>
                <a:cs typeface="+mn-cs"/>
              </a:defRPr>
            </a:pPr>
            <a:r>
              <a:rPr lang="et-EE" sz="2000" b="1"/>
              <a:t>Loans past due more than 90 days, % of the respective credit portfolio segment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2"/>
              </a:solidFill>
              <a:latin typeface="Atlas Grotesk Light" pitchFamily="50" charset="-70"/>
              <a:ea typeface="+mn-ea"/>
              <a:cs typeface="+mn-cs"/>
            </a:defRPr>
          </a:pPr>
          <a:endParaRPr lang="et-EE"/>
        </a:p>
      </c:txPr>
    </c:title>
    <c:autoTitleDeleted val="0"/>
    <c:plotArea>
      <c:layout/>
      <c:lineChart>
        <c:grouping val="standard"/>
        <c:varyColors val="0"/>
        <c:ser>
          <c:idx val="0"/>
          <c:order val="0"/>
          <c:tx>
            <c:strRef>
              <c:f>'90d by client'!$A$19</c:f>
              <c:strCache>
                <c:ptCount val="1"/>
                <c:pt idx="0">
                  <c:v>Households</c:v>
                </c:pt>
              </c:strCache>
            </c:strRef>
          </c:tx>
          <c:spPr>
            <a:ln w="28575" cap="rnd">
              <a:solidFill>
                <a:schemeClr val="accent1"/>
              </a:solidFill>
              <a:round/>
            </a:ln>
            <a:effectLst/>
          </c:spPr>
          <c:marker>
            <c:symbol val="none"/>
          </c:marker>
          <c:dLbls>
            <c:dLbl>
              <c:idx val="34"/>
              <c:layout>
                <c:manualLayout>
                  <c:x val="-2.8218694885361637E-2"/>
                  <c:y val="6.068267209749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F-4703-A7D8-C6BE2F150B5A}"/>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client'!$B$19:$BL$19</c:f>
              <c:numCache>
                <c:formatCode>0.00%</c:formatCode>
                <c:ptCount val="63"/>
                <c:pt idx="0">
                  <c:v>1.1433906860096401E-2</c:v>
                </c:pt>
                <c:pt idx="1">
                  <c:v>9.6035275634089312E-3</c:v>
                </c:pt>
                <c:pt idx="2">
                  <c:v>9.341264088763122E-3</c:v>
                </c:pt>
                <c:pt idx="3">
                  <c:v>8.0571305932362267E-3</c:v>
                </c:pt>
                <c:pt idx="4">
                  <c:v>7.9788666590646061E-3</c:v>
                </c:pt>
                <c:pt idx="5">
                  <c:v>8.4478422741459565E-3</c:v>
                </c:pt>
                <c:pt idx="6">
                  <c:v>7.3146728534465889E-3</c:v>
                </c:pt>
                <c:pt idx="7">
                  <c:v>5.0779842087843828E-3</c:v>
                </c:pt>
                <c:pt idx="8">
                  <c:v>5.3511082558662217E-3</c:v>
                </c:pt>
                <c:pt idx="9">
                  <c:v>3.9787397157509128E-3</c:v>
                </c:pt>
                <c:pt idx="10">
                  <c:v>3.8933034857680346E-3</c:v>
                </c:pt>
                <c:pt idx="11">
                  <c:v>3.00051040709333E-3</c:v>
                </c:pt>
                <c:pt idx="12">
                  <c:v>3.1382354891060669E-3</c:v>
                </c:pt>
                <c:pt idx="13">
                  <c:v>3.1432086160801224E-3</c:v>
                </c:pt>
                <c:pt idx="14">
                  <c:v>2.7611382869175121E-3</c:v>
                </c:pt>
                <c:pt idx="15">
                  <c:v>2.4988178754915703E-3</c:v>
                </c:pt>
                <c:pt idx="16">
                  <c:v>2.4455077026082346E-3</c:v>
                </c:pt>
                <c:pt idx="17">
                  <c:v>2.5942891836544641E-3</c:v>
                </c:pt>
                <c:pt idx="18">
                  <c:v>2.8010984870310567E-3</c:v>
                </c:pt>
                <c:pt idx="19">
                  <c:v>2.8469267687696817E-3</c:v>
                </c:pt>
                <c:pt idx="20">
                  <c:v>3.3941586624527298E-3</c:v>
                </c:pt>
                <c:pt idx="21">
                  <c:v>3.6060441382929822E-3</c:v>
                </c:pt>
                <c:pt idx="22">
                  <c:v>5.3653292761742313E-3</c:v>
                </c:pt>
                <c:pt idx="23">
                  <c:v>6.8444879692255121E-3</c:v>
                </c:pt>
                <c:pt idx="24">
                  <c:v>9.3717303847111726E-3</c:v>
                </c:pt>
                <c:pt idx="25">
                  <c:v>1.1576582484921934E-2</c:v>
                </c:pt>
                <c:pt idx="26">
                  <c:v>1.6051975540436123E-2</c:v>
                </c:pt>
                <c:pt idx="27">
                  <c:v>1.9513616569842903E-2</c:v>
                </c:pt>
                <c:pt idx="28">
                  <c:v>2.8732701677686944E-2</c:v>
                </c:pt>
                <c:pt idx="29">
                  <c:v>3.6859247892022357E-2</c:v>
                </c:pt>
                <c:pt idx="30">
                  <c:v>4.3009844401482644E-2</c:v>
                </c:pt>
                <c:pt idx="31">
                  <c:v>4.4098077318461555E-2</c:v>
                </c:pt>
                <c:pt idx="32">
                  <c:v>4.7022348591068311E-2</c:v>
                </c:pt>
                <c:pt idx="33">
                  <c:v>4.9010164312069511E-2</c:v>
                </c:pt>
                <c:pt idx="34">
                  <c:v>5.0715475898807316E-2</c:v>
                </c:pt>
                <c:pt idx="35">
                  <c:v>4.9584924885394489E-2</c:v>
                </c:pt>
                <c:pt idx="36">
                  <c:v>4.9907521107825752E-2</c:v>
                </c:pt>
                <c:pt idx="37">
                  <c:v>4.8936971512278341E-2</c:v>
                </c:pt>
                <c:pt idx="38">
                  <c:v>4.7966497862784001E-2</c:v>
                </c:pt>
                <c:pt idx="39">
                  <c:v>4.2578783804947118E-2</c:v>
                </c:pt>
                <c:pt idx="40">
                  <c:v>4.1625780626455985E-2</c:v>
                </c:pt>
                <c:pt idx="41">
                  <c:v>3.8847960024991586E-2</c:v>
                </c:pt>
                <c:pt idx="42">
                  <c:v>3.7342738898977282E-2</c:v>
                </c:pt>
                <c:pt idx="43">
                  <c:v>3.2393801090081845E-2</c:v>
                </c:pt>
                <c:pt idx="44">
                  <c:v>3.1730126396256601E-2</c:v>
                </c:pt>
                <c:pt idx="45">
                  <c:v>3.0297679173525455E-2</c:v>
                </c:pt>
                <c:pt idx="46">
                  <c:v>2.8032570939132067E-2</c:v>
                </c:pt>
                <c:pt idx="47">
                  <c:v>2.5960449195107971E-2</c:v>
                </c:pt>
                <c:pt idx="48">
                  <c:v>2.6068775188445883E-2</c:v>
                </c:pt>
                <c:pt idx="49">
                  <c:v>2.4614207591551838E-2</c:v>
                </c:pt>
                <c:pt idx="50">
                  <c:v>2.4433830596372507E-2</c:v>
                </c:pt>
                <c:pt idx="51">
                  <c:v>2.198290715994022E-2</c:v>
                </c:pt>
                <c:pt idx="52">
                  <c:v>2.069380864970867E-2</c:v>
                </c:pt>
                <c:pt idx="53">
                  <c:v>1.845607197042096E-2</c:v>
                </c:pt>
                <c:pt idx="54">
                  <c:v>1.7688630938309895E-2</c:v>
                </c:pt>
                <c:pt idx="55">
                  <c:v>1.5213050777584339E-2</c:v>
                </c:pt>
                <c:pt idx="56">
                  <c:v>1.5064852650395701E-2</c:v>
                </c:pt>
                <c:pt idx="57">
                  <c:v>1.3635519506266085E-2</c:v>
                </c:pt>
                <c:pt idx="58">
                  <c:v>1.3468020263370994E-2</c:v>
                </c:pt>
                <c:pt idx="59">
                  <c:v>1.0275842516095897E-2</c:v>
                </c:pt>
                <c:pt idx="60">
                  <c:v>1.0740010404781541E-2</c:v>
                </c:pt>
                <c:pt idx="61">
                  <c:v>1.043674094763602E-2</c:v>
                </c:pt>
                <c:pt idx="62">
                  <c:v>1.0463876018099841E-2</c:v>
                </c:pt>
              </c:numCache>
            </c:numRef>
          </c:val>
          <c:smooth val="0"/>
          <c:extLst>
            <c:ext xmlns:c16="http://schemas.microsoft.com/office/drawing/2014/chart" uri="{C3380CC4-5D6E-409C-BE32-E72D297353CC}">
              <c16:uniqueId val="{00000001-CACF-4703-A7D8-C6BE2F150B5A}"/>
            </c:ext>
          </c:extLst>
        </c:ser>
        <c:ser>
          <c:idx val="1"/>
          <c:order val="1"/>
          <c:tx>
            <c:strRef>
              <c:f>'90d by client'!$A$20</c:f>
              <c:strCache>
                <c:ptCount val="1"/>
                <c:pt idx="0">
                  <c:v>Non-financial companies</c:v>
                </c:pt>
              </c:strCache>
            </c:strRef>
          </c:tx>
          <c:spPr>
            <a:ln w="28575" cap="rnd">
              <a:solidFill>
                <a:schemeClr val="accent2"/>
              </a:solidFill>
              <a:round/>
            </a:ln>
            <a:effectLst/>
          </c:spPr>
          <c:marker>
            <c:symbol val="none"/>
          </c:marker>
          <c:dLbls>
            <c:dLbl>
              <c:idx val="34"/>
              <c:layout>
                <c:manualLayout>
                  <c:x val="2.1164021164020993E-2"/>
                  <c:y val="-3.0341336048745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CF-4703-A7D8-C6BE2F150B5A}"/>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client'!$B$20:$BL$20</c:f>
              <c:numCache>
                <c:formatCode>0.00%</c:formatCode>
                <c:ptCount val="63"/>
                <c:pt idx="0">
                  <c:v>2.1610402890468887E-2</c:v>
                </c:pt>
                <c:pt idx="1">
                  <c:v>2.5929118258002728E-2</c:v>
                </c:pt>
                <c:pt idx="2">
                  <c:v>2.5589369154322011E-2</c:v>
                </c:pt>
                <c:pt idx="3">
                  <c:v>1.5686054059018583E-2</c:v>
                </c:pt>
                <c:pt idx="4">
                  <c:v>2.1692637343435784E-2</c:v>
                </c:pt>
                <c:pt idx="5">
                  <c:v>1.8350015606149014E-2</c:v>
                </c:pt>
                <c:pt idx="6">
                  <c:v>1.1695204230693694E-2</c:v>
                </c:pt>
                <c:pt idx="7">
                  <c:v>9.1973898340163094E-3</c:v>
                </c:pt>
                <c:pt idx="8">
                  <c:v>8.3500042640715921E-3</c:v>
                </c:pt>
                <c:pt idx="9">
                  <c:v>7.1952242857232767E-3</c:v>
                </c:pt>
                <c:pt idx="10">
                  <c:v>7.6789409506718915E-3</c:v>
                </c:pt>
                <c:pt idx="11">
                  <c:v>6.7784118937545875E-3</c:v>
                </c:pt>
                <c:pt idx="12">
                  <c:v>3.338525582236566E-3</c:v>
                </c:pt>
                <c:pt idx="13">
                  <c:v>3.0890478753222007E-3</c:v>
                </c:pt>
                <c:pt idx="14">
                  <c:v>3.1314489274422105E-3</c:v>
                </c:pt>
                <c:pt idx="15">
                  <c:v>2.0196490532651376E-3</c:v>
                </c:pt>
                <c:pt idx="16">
                  <c:v>1.8444448388718923E-3</c:v>
                </c:pt>
                <c:pt idx="17">
                  <c:v>1.3868406363053728E-3</c:v>
                </c:pt>
                <c:pt idx="18">
                  <c:v>1.7127475494448877E-3</c:v>
                </c:pt>
                <c:pt idx="19">
                  <c:v>1.4631265598017403E-3</c:v>
                </c:pt>
                <c:pt idx="20">
                  <c:v>1.634163336672762E-3</c:v>
                </c:pt>
                <c:pt idx="21">
                  <c:v>1.3125967990685748E-3</c:v>
                </c:pt>
                <c:pt idx="22">
                  <c:v>2.1729464055775414E-3</c:v>
                </c:pt>
                <c:pt idx="23">
                  <c:v>3.6127900153013156E-3</c:v>
                </c:pt>
                <c:pt idx="24">
                  <c:v>5.5237367816465405E-3</c:v>
                </c:pt>
                <c:pt idx="25">
                  <c:v>1.3557216623395953E-2</c:v>
                </c:pt>
                <c:pt idx="26">
                  <c:v>2.1097463295479447E-2</c:v>
                </c:pt>
                <c:pt idx="27">
                  <c:v>2.7249987567114144E-2</c:v>
                </c:pt>
                <c:pt idx="28">
                  <c:v>4.6686167498619945E-2</c:v>
                </c:pt>
                <c:pt idx="29">
                  <c:v>6.6549098602413773E-2</c:v>
                </c:pt>
                <c:pt idx="30">
                  <c:v>7.9915122745591344E-2</c:v>
                </c:pt>
                <c:pt idx="31">
                  <c:v>7.6039947643670211E-2</c:v>
                </c:pt>
                <c:pt idx="32">
                  <c:v>8.2711936062993263E-2</c:v>
                </c:pt>
                <c:pt idx="33">
                  <c:v>8.9665407657561619E-2</c:v>
                </c:pt>
                <c:pt idx="34">
                  <c:v>9.1439225687704059E-2</c:v>
                </c:pt>
                <c:pt idx="35">
                  <c:v>8.2629176116943773E-2</c:v>
                </c:pt>
                <c:pt idx="36">
                  <c:v>8.0731918683831727E-2</c:v>
                </c:pt>
                <c:pt idx="37">
                  <c:v>8.087344376670344E-2</c:v>
                </c:pt>
                <c:pt idx="38">
                  <c:v>8.2146817330028973E-2</c:v>
                </c:pt>
                <c:pt idx="39">
                  <c:v>5.7837773796838972E-2</c:v>
                </c:pt>
                <c:pt idx="40">
                  <c:v>5.5258473687927155E-2</c:v>
                </c:pt>
                <c:pt idx="41">
                  <c:v>5.1176370670659534E-2</c:v>
                </c:pt>
                <c:pt idx="42">
                  <c:v>4.5742037111213343E-2</c:v>
                </c:pt>
                <c:pt idx="43">
                  <c:v>3.607663400639298E-2</c:v>
                </c:pt>
                <c:pt idx="44">
                  <c:v>3.5497878209480346E-2</c:v>
                </c:pt>
                <c:pt idx="45">
                  <c:v>2.836885713817092E-2</c:v>
                </c:pt>
                <c:pt idx="46">
                  <c:v>2.5116337916486504E-2</c:v>
                </c:pt>
                <c:pt idx="47">
                  <c:v>1.8058386119847381E-2</c:v>
                </c:pt>
                <c:pt idx="48">
                  <c:v>1.8132473886490096E-2</c:v>
                </c:pt>
                <c:pt idx="49">
                  <c:v>1.6388976418808907E-2</c:v>
                </c:pt>
                <c:pt idx="50">
                  <c:v>1.8628837715354375E-2</c:v>
                </c:pt>
                <c:pt idx="51">
                  <c:v>1.8476068277758113E-2</c:v>
                </c:pt>
                <c:pt idx="52">
                  <c:v>1.5122795336531937E-2</c:v>
                </c:pt>
                <c:pt idx="53">
                  <c:v>1.9708289747758755E-2</c:v>
                </c:pt>
                <c:pt idx="54">
                  <c:v>2.1069121593169517E-2</c:v>
                </c:pt>
                <c:pt idx="55">
                  <c:v>1.5501910311940179E-2</c:v>
                </c:pt>
                <c:pt idx="56">
                  <c:v>1.802620083677467E-2</c:v>
                </c:pt>
                <c:pt idx="57">
                  <c:v>1.7386687533786468E-2</c:v>
                </c:pt>
                <c:pt idx="58">
                  <c:v>1.711809436561702E-2</c:v>
                </c:pt>
                <c:pt idx="59">
                  <c:v>1.5937008127768611E-2</c:v>
                </c:pt>
                <c:pt idx="60">
                  <c:v>1.3475257350645779E-2</c:v>
                </c:pt>
                <c:pt idx="61">
                  <c:v>1.0753486517050567E-2</c:v>
                </c:pt>
                <c:pt idx="62">
                  <c:v>1.3652478970401167E-2</c:v>
                </c:pt>
              </c:numCache>
            </c:numRef>
          </c:val>
          <c:smooth val="0"/>
          <c:extLst>
            <c:ext xmlns:c16="http://schemas.microsoft.com/office/drawing/2014/chart" uri="{C3380CC4-5D6E-409C-BE32-E72D297353CC}">
              <c16:uniqueId val="{00000003-CACF-4703-A7D8-C6BE2F150B5A}"/>
            </c:ext>
          </c:extLst>
        </c:ser>
        <c:ser>
          <c:idx val="2"/>
          <c:order val="2"/>
          <c:tx>
            <c:strRef>
              <c:f>'90d by client'!$A$21</c:f>
              <c:strCache>
                <c:ptCount val="1"/>
                <c:pt idx="0">
                  <c:v>90d+ loans</c:v>
                </c:pt>
              </c:strCache>
            </c:strRef>
          </c:tx>
          <c:spPr>
            <a:ln w="28575" cap="rnd">
              <a:solidFill>
                <a:schemeClr val="accent3"/>
              </a:solidFill>
              <a:round/>
            </a:ln>
            <a:effectLst/>
          </c:spPr>
          <c:marker>
            <c:symbol val="none"/>
          </c:marker>
          <c:dLbls>
            <c:dLbl>
              <c:idx val="34"/>
              <c:layout>
                <c:manualLayout>
                  <c:x val="-4.2328042328042416E-2"/>
                  <c:y val="-5.7311412536519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CF-4703-A7D8-C6BE2F150B5A}"/>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client'!$B$21:$BL$21</c:f>
              <c:numCache>
                <c:formatCode>0.00%</c:formatCode>
                <c:ptCount val="63"/>
                <c:pt idx="0">
                  <c:v>1.1819198375109944E-2</c:v>
                </c:pt>
                <c:pt idx="1">
                  <c:v>1.305552181573871E-2</c:v>
                </c:pt>
                <c:pt idx="2">
                  <c:v>1.2887891879973492E-2</c:v>
                </c:pt>
                <c:pt idx="3">
                  <c:v>8.1726073514403752E-3</c:v>
                </c:pt>
                <c:pt idx="4">
                  <c:v>1.0508907349501481E-2</c:v>
                </c:pt>
                <c:pt idx="5">
                  <c:v>8.8836895917971392E-3</c:v>
                </c:pt>
                <c:pt idx="6">
                  <c:v>6.1674814161098998E-3</c:v>
                </c:pt>
                <c:pt idx="7">
                  <c:v>4.5051282964672004E-3</c:v>
                </c:pt>
                <c:pt idx="8">
                  <c:v>4.4247036714618925E-3</c:v>
                </c:pt>
                <c:pt idx="9">
                  <c:v>3.6360527824633882E-3</c:v>
                </c:pt>
                <c:pt idx="10">
                  <c:v>3.843069399237353E-3</c:v>
                </c:pt>
                <c:pt idx="11">
                  <c:v>3.328665219085686E-3</c:v>
                </c:pt>
                <c:pt idx="12">
                  <c:v>2.2658732688756438E-3</c:v>
                </c:pt>
                <c:pt idx="13">
                  <c:v>2.2403821222698374E-3</c:v>
                </c:pt>
                <c:pt idx="14">
                  <c:v>2.2056926435651482E-3</c:v>
                </c:pt>
                <c:pt idx="15">
                  <c:v>1.8222179921047028E-3</c:v>
                </c:pt>
                <c:pt idx="16">
                  <c:v>1.7499166263626931E-3</c:v>
                </c:pt>
                <c:pt idx="17">
                  <c:v>1.6687686291439983E-3</c:v>
                </c:pt>
                <c:pt idx="18">
                  <c:v>2.0494537769717601E-3</c:v>
                </c:pt>
                <c:pt idx="19">
                  <c:v>1.9621866894131441E-3</c:v>
                </c:pt>
                <c:pt idx="20">
                  <c:v>2.297790968247811E-3</c:v>
                </c:pt>
                <c:pt idx="21">
                  <c:v>2.189933621689311E-3</c:v>
                </c:pt>
                <c:pt idx="22">
                  <c:v>3.3910916485368004E-3</c:v>
                </c:pt>
                <c:pt idx="23">
                  <c:v>4.7045802298070353E-3</c:v>
                </c:pt>
                <c:pt idx="24">
                  <c:v>6.6763015289667419E-3</c:v>
                </c:pt>
                <c:pt idx="25">
                  <c:v>1.1439056025954521E-2</c:v>
                </c:pt>
                <c:pt idx="26">
                  <c:v>1.6916213603077154E-2</c:v>
                </c:pt>
                <c:pt idx="27">
                  <c:v>2.0966851307775543E-2</c:v>
                </c:pt>
                <c:pt idx="28">
                  <c:v>3.382494794113277E-2</c:v>
                </c:pt>
                <c:pt idx="29">
                  <c:v>4.7243087775532495E-2</c:v>
                </c:pt>
                <c:pt idx="30">
                  <c:v>5.6302022170595413E-2</c:v>
                </c:pt>
                <c:pt idx="31">
                  <c:v>5.4932700500261861E-2</c:v>
                </c:pt>
                <c:pt idx="32">
                  <c:v>5.9271689834051712E-2</c:v>
                </c:pt>
                <c:pt idx="33">
                  <c:v>6.3773753600154845E-2</c:v>
                </c:pt>
                <c:pt idx="34">
                  <c:v>6.5509067328707982E-2</c:v>
                </c:pt>
                <c:pt idx="35">
                  <c:v>6.0653589102886013E-2</c:v>
                </c:pt>
                <c:pt idx="36">
                  <c:v>6.0073161149816562E-2</c:v>
                </c:pt>
                <c:pt idx="37">
                  <c:v>5.9576735015520042E-2</c:v>
                </c:pt>
                <c:pt idx="38">
                  <c:v>5.9517734907942689E-2</c:v>
                </c:pt>
                <c:pt idx="39">
                  <c:v>4.5775056916497588E-2</c:v>
                </c:pt>
                <c:pt idx="40">
                  <c:v>4.4217573850460698E-2</c:v>
                </c:pt>
                <c:pt idx="41">
                  <c:v>4.0905218831804063E-2</c:v>
                </c:pt>
                <c:pt idx="42">
                  <c:v>3.8061412442570393E-2</c:v>
                </c:pt>
                <c:pt idx="43">
                  <c:v>3.1350201434481959E-2</c:v>
                </c:pt>
                <c:pt idx="44">
                  <c:v>3.0725100289222731E-2</c:v>
                </c:pt>
                <c:pt idx="45">
                  <c:v>2.6704735987997087E-2</c:v>
                </c:pt>
                <c:pt idx="46">
                  <c:v>2.404393583038256E-2</c:v>
                </c:pt>
                <c:pt idx="47">
                  <c:v>2.0030482956570402E-2</c:v>
                </c:pt>
                <c:pt idx="48">
                  <c:v>2.0156055175431321E-2</c:v>
                </c:pt>
                <c:pt idx="49">
                  <c:v>1.8604519382348497E-2</c:v>
                </c:pt>
                <c:pt idx="50">
                  <c:v>1.9444592538423101E-2</c:v>
                </c:pt>
                <c:pt idx="51">
                  <c:v>1.8409875342354033E-2</c:v>
                </c:pt>
                <c:pt idx="52">
                  <c:v>1.5920677506025483E-2</c:v>
                </c:pt>
                <c:pt idx="53">
                  <c:v>1.6740035670863761E-2</c:v>
                </c:pt>
                <c:pt idx="54">
                  <c:v>1.674534629762045E-2</c:v>
                </c:pt>
                <c:pt idx="55">
                  <c:v>1.3229338823698063E-2</c:v>
                </c:pt>
                <c:pt idx="56">
                  <c:v>1.3826089341364903E-2</c:v>
                </c:pt>
                <c:pt idx="57">
                  <c:v>1.295512381789897E-2</c:v>
                </c:pt>
                <c:pt idx="58">
                  <c:v>1.2811968026016831E-2</c:v>
                </c:pt>
                <c:pt idx="59">
                  <c:v>1.1017453749546274E-2</c:v>
                </c:pt>
                <c:pt idx="60">
                  <c:v>1.0213562125792454E-2</c:v>
                </c:pt>
                <c:pt idx="61">
                  <c:v>8.9071004456460316E-3</c:v>
                </c:pt>
                <c:pt idx="62">
                  <c:v>9.9293615585702225E-3</c:v>
                </c:pt>
              </c:numCache>
            </c:numRef>
          </c:val>
          <c:smooth val="0"/>
          <c:extLst>
            <c:ext xmlns:c16="http://schemas.microsoft.com/office/drawing/2014/chart" uri="{C3380CC4-5D6E-409C-BE32-E72D297353CC}">
              <c16:uniqueId val="{00000005-CACF-4703-A7D8-C6BE2F150B5A}"/>
            </c:ext>
          </c:extLst>
        </c:ser>
        <c:dLbls>
          <c:showLegendKey val="0"/>
          <c:showVal val="0"/>
          <c:showCatName val="0"/>
          <c:showSerName val="0"/>
          <c:showPercent val="0"/>
          <c:showBubbleSize val="0"/>
        </c:dLbls>
        <c:smooth val="0"/>
        <c:axId val="168289008"/>
        <c:axId val="168289400"/>
      </c:lineChart>
      <c:catAx>
        <c:axId val="1682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289400"/>
        <c:crosses val="autoZero"/>
        <c:auto val="1"/>
        <c:lblAlgn val="ctr"/>
        <c:lblOffset val="100"/>
        <c:noMultiLvlLbl val="0"/>
      </c:catAx>
      <c:valAx>
        <c:axId val="16828940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28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400">
          <a:solidFill>
            <a:schemeClr val="tx2"/>
          </a:solidFill>
          <a:latin typeface="Atlas Grotesk Light" pitchFamily="50" charset="-70"/>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2"/>
                </a:solidFill>
                <a:latin typeface="Atlas Grotesk Light" pitchFamily="50" charset="-70"/>
                <a:ea typeface="+mn-ea"/>
                <a:cs typeface="+mn-cs"/>
              </a:defRPr>
            </a:pPr>
            <a:r>
              <a:rPr lang="en-GB" b="1" noProof="0" dirty="0" smtClean="0"/>
              <a:t>Loans past due 90+ days, </a:t>
            </a:r>
            <a:r>
              <a:rPr lang="en-GB" b="1" noProof="0" dirty="0" err="1" smtClean="0">
                <a:solidFill>
                  <a:srgbClr val="FF0000"/>
                </a:solidFill>
              </a:rPr>
              <a:t>mn</a:t>
            </a:r>
            <a:r>
              <a:rPr lang="en-GB" b="1" noProof="0" dirty="0" smtClean="0">
                <a:solidFill>
                  <a:srgbClr val="FF0000"/>
                </a:solidFill>
              </a:rPr>
              <a:t> EUR</a:t>
            </a:r>
            <a:endParaRPr lang="en-GB" b="1" noProof="0" dirty="0">
              <a:solidFill>
                <a:srgbClr val="FF0000"/>
              </a:solidFill>
            </a:endParaRPr>
          </a:p>
        </c:rich>
      </c:tx>
      <c:overlay val="0"/>
      <c:spPr>
        <a:noFill/>
        <a:ln>
          <a:noFill/>
        </a:ln>
        <a:effectLst/>
      </c:spPr>
    </c:title>
    <c:autoTitleDeleted val="0"/>
    <c:plotArea>
      <c:layout/>
      <c:barChart>
        <c:barDir val="col"/>
        <c:grouping val="clustered"/>
        <c:varyColors val="0"/>
        <c:ser>
          <c:idx val="0"/>
          <c:order val="0"/>
          <c:tx>
            <c:strRef>
              <c:f>'90d by sector (2)'!$B$107</c:f>
              <c:strCache>
                <c:ptCount val="1"/>
                <c:pt idx="0">
                  <c:v>2006</c:v>
                </c:pt>
              </c:strCache>
            </c:strRef>
          </c:tx>
          <c:spPr>
            <a:solidFill>
              <a:schemeClr val="accent1"/>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(2)'!$B$108:$B$114</c:f>
            </c:numRef>
          </c:val>
          <c:extLst>
            <c:ext xmlns:c16="http://schemas.microsoft.com/office/drawing/2014/chart" uri="{C3380CC4-5D6E-409C-BE32-E72D297353CC}">
              <c16:uniqueId val="{00000000-9D93-4E4C-ADE6-39B31F1976B9}"/>
            </c:ext>
          </c:extLst>
        </c:ser>
        <c:ser>
          <c:idx val="1"/>
          <c:order val="1"/>
          <c:tx>
            <c:strRef>
              <c:f>'90d by sector (2)'!$C$107</c:f>
              <c:strCache>
                <c:ptCount val="1"/>
                <c:pt idx="0">
                  <c:v>2007</c:v>
                </c:pt>
              </c:strCache>
            </c:strRef>
          </c:tx>
          <c:spPr>
            <a:solidFill>
              <a:schemeClr val="accent2"/>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(2)'!$C$108:$C$114</c:f>
              <c:numCache>
                <c:formatCode>#,##0</c:formatCode>
                <c:ptCount val="7"/>
                <c:pt idx="0">
                  <c:v>45.461034140000002</c:v>
                </c:pt>
                <c:pt idx="1">
                  <c:v>10.925299240000003</c:v>
                </c:pt>
                <c:pt idx="2">
                  <c:v>6.2020584400000001</c:v>
                </c:pt>
                <c:pt idx="3">
                  <c:v>1.1449467600000001</c:v>
                </c:pt>
                <c:pt idx="4">
                  <c:v>0.7626800600000001</c:v>
                </c:pt>
                <c:pt idx="6">
                  <c:v>7.0115135399999922</c:v>
                </c:pt>
              </c:numCache>
            </c:numRef>
          </c:val>
          <c:extLst>
            <c:ext xmlns:c16="http://schemas.microsoft.com/office/drawing/2014/chart" uri="{C3380CC4-5D6E-409C-BE32-E72D297353CC}">
              <c16:uniqueId val="{00000001-9D93-4E4C-ADE6-39B31F1976B9}"/>
            </c:ext>
          </c:extLst>
        </c:ser>
        <c:ser>
          <c:idx val="2"/>
          <c:order val="2"/>
          <c:tx>
            <c:strRef>
              <c:f>'90d by sector (2)'!$D$107</c:f>
              <c:strCache>
                <c:ptCount val="1"/>
                <c:pt idx="0">
                  <c:v>2008</c:v>
                </c:pt>
              </c:strCache>
            </c:strRef>
          </c:tx>
          <c:spPr>
            <a:solidFill>
              <a:schemeClr val="accent3"/>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(2)'!$D$108:$D$114</c:f>
              <c:numCache>
                <c:formatCode>#,##0</c:formatCode>
                <c:ptCount val="7"/>
                <c:pt idx="0">
                  <c:v>141.90055331999997</c:v>
                </c:pt>
                <c:pt idx="1">
                  <c:v>120.60697268</c:v>
                </c:pt>
                <c:pt idx="2">
                  <c:v>16.029123510000002</c:v>
                </c:pt>
                <c:pt idx="3">
                  <c:v>16.456829989999996</c:v>
                </c:pt>
                <c:pt idx="4">
                  <c:v>19.540331869999996</c:v>
                </c:pt>
                <c:pt idx="5">
                  <c:v>19.013905170000005</c:v>
                </c:pt>
                <c:pt idx="6">
                  <c:v>14.701319420000042</c:v>
                </c:pt>
              </c:numCache>
            </c:numRef>
          </c:val>
          <c:extLst>
            <c:ext xmlns:c16="http://schemas.microsoft.com/office/drawing/2014/chart" uri="{C3380CC4-5D6E-409C-BE32-E72D297353CC}">
              <c16:uniqueId val="{00000002-9D93-4E4C-ADE6-39B31F1976B9}"/>
            </c:ext>
          </c:extLst>
        </c:ser>
        <c:ser>
          <c:idx val="3"/>
          <c:order val="3"/>
          <c:tx>
            <c:strRef>
              <c:f>'90d by sector (2)'!$E$107</c:f>
              <c:strCache>
                <c:ptCount val="1"/>
                <c:pt idx="0">
                  <c:v>2009</c:v>
                </c:pt>
              </c:strCache>
            </c:strRef>
          </c:tx>
          <c:spPr>
            <a:solidFill>
              <a:schemeClr val="accent4"/>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(2)'!$E$108:$E$114</c:f>
              <c:numCache>
                <c:formatCode>#,##0</c:formatCode>
                <c:ptCount val="7"/>
                <c:pt idx="0">
                  <c:v>314.43075207999993</c:v>
                </c:pt>
                <c:pt idx="1">
                  <c:v>296.41931229999994</c:v>
                </c:pt>
                <c:pt idx="2">
                  <c:v>48.201059020000002</c:v>
                </c:pt>
                <c:pt idx="3">
                  <c:v>65.716410339999982</c:v>
                </c:pt>
                <c:pt idx="4">
                  <c:v>46.274183730000004</c:v>
                </c:pt>
                <c:pt idx="5">
                  <c:v>39.428955560000006</c:v>
                </c:pt>
                <c:pt idx="6">
                  <c:v>47.825608199999948</c:v>
                </c:pt>
              </c:numCache>
            </c:numRef>
          </c:val>
          <c:extLst>
            <c:ext xmlns:c16="http://schemas.microsoft.com/office/drawing/2014/chart" uri="{C3380CC4-5D6E-409C-BE32-E72D297353CC}">
              <c16:uniqueId val="{00000003-9D93-4E4C-ADE6-39B31F1976B9}"/>
            </c:ext>
          </c:extLst>
        </c:ser>
        <c:ser>
          <c:idx val="4"/>
          <c:order val="4"/>
          <c:tx>
            <c:strRef>
              <c:f>'90d by sector (2)'!$F$107</c:f>
              <c:strCache>
                <c:ptCount val="1"/>
                <c:pt idx="0">
                  <c:v>2010</c:v>
                </c:pt>
              </c:strCache>
            </c:strRef>
          </c:tx>
          <c:spPr>
            <a:solidFill>
              <a:schemeClr val="accent5"/>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(2)'!$F$108:$F$114</c:f>
              <c:numCache>
                <c:formatCode>#,##0</c:formatCode>
                <c:ptCount val="7"/>
                <c:pt idx="0">
                  <c:v>347.8733618</c:v>
                </c:pt>
                <c:pt idx="1">
                  <c:v>241.69178039000002</c:v>
                </c:pt>
                <c:pt idx="2">
                  <c:v>96.19019818999999</c:v>
                </c:pt>
                <c:pt idx="3">
                  <c:v>58.578015990000011</c:v>
                </c:pt>
                <c:pt idx="4">
                  <c:v>48.040251350000005</c:v>
                </c:pt>
                <c:pt idx="5">
                  <c:v>39.227496640000005</c:v>
                </c:pt>
                <c:pt idx="6">
                  <c:v>68.693804909999955</c:v>
                </c:pt>
              </c:numCache>
            </c:numRef>
          </c:val>
          <c:extLst>
            <c:ext xmlns:c16="http://schemas.microsoft.com/office/drawing/2014/chart" uri="{C3380CC4-5D6E-409C-BE32-E72D297353CC}">
              <c16:uniqueId val="{00000004-9D93-4E4C-ADE6-39B31F1976B9}"/>
            </c:ext>
          </c:extLst>
        </c:ser>
        <c:ser>
          <c:idx val="5"/>
          <c:order val="5"/>
          <c:tx>
            <c:strRef>
              <c:f>'90d by sector (2)'!$G$107</c:f>
              <c:strCache>
                <c:ptCount val="1"/>
                <c:pt idx="0">
                  <c:v>2011</c:v>
                </c:pt>
              </c:strCache>
            </c:strRef>
          </c:tx>
          <c:spPr>
            <a:solidFill>
              <a:schemeClr val="accent6"/>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(2)'!$G$108:$G$114</c:f>
              <c:numCache>
                <c:formatCode>#,##0</c:formatCode>
                <c:ptCount val="7"/>
                <c:pt idx="0">
                  <c:v>291.44819611999992</c:v>
                </c:pt>
                <c:pt idx="1">
                  <c:v>156.10910332999998</c:v>
                </c:pt>
                <c:pt idx="2">
                  <c:v>41.47913238000001</c:v>
                </c:pt>
                <c:pt idx="3">
                  <c:v>55.108253550000001</c:v>
                </c:pt>
                <c:pt idx="4">
                  <c:v>23.811982310000005</c:v>
                </c:pt>
                <c:pt idx="5">
                  <c:v>18.285571549999997</c:v>
                </c:pt>
                <c:pt idx="6">
                  <c:v>55.727489980000136</c:v>
                </c:pt>
              </c:numCache>
            </c:numRef>
          </c:val>
          <c:extLst>
            <c:ext xmlns:c16="http://schemas.microsoft.com/office/drawing/2014/chart" uri="{C3380CC4-5D6E-409C-BE32-E72D297353CC}">
              <c16:uniqueId val="{00000005-9D93-4E4C-ADE6-39B31F1976B9}"/>
            </c:ext>
          </c:extLst>
        </c:ser>
        <c:ser>
          <c:idx val="6"/>
          <c:order val="6"/>
          <c:tx>
            <c:strRef>
              <c:f>'90d by sector (2)'!$H$107</c:f>
              <c:strCache>
                <c:ptCount val="1"/>
                <c:pt idx="0">
                  <c:v>2012</c:v>
                </c:pt>
              </c:strCache>
            </c:strRef>
          </c:tx>
          <c:spPr>
            <a:solidFill>
              <a:schemeClr val="accent1">
                <a:lumMod val="60000"/>
              </a:schemeClr>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(2)'!$H$108:$H$114</c:f>
              <c:numCache>
                <c:formatCode>#,##0</c:formatCode>
                <c:ptCount val="7"/>
                <c:pt idx="0">
                  <c:v>219.19236982000001</c:v>
                </c:pt>
                <c:pt idx="1">
                  <c:v>100.06733484999998</c:v>
                </c:pt>
                <c:pt idx="2">
                  <c:v>23.295082389999997</c:v>
                </c:pt>
                <c:pt idx="3">
                  <c:v>46.74492454</c:v>
                </c:pt>
                <c:pt idx="4">
                  <c:v>18.968133819999988</c:v>
                </c:pt>
                <c:pt idx="5">
                  <c:v>1.50336216</c:v>
                </c:pt>
                <c:pt idx="6">
                  <c:v>36.859398829999961</c:v>
                </c:pt>
              </c:numCache>
            </c:numRef>
          </c:val>
          <c:extLst>
            <c:ext xmlns:c16="http://schemas.microsoft.com/office/drawing/2014/chart" uri="{C3380CC4-5D6E-409C-BE32-E72D297353CC}">
              <c16:uniqueId val="{00000006-9D93-4E4C-ADE6-39B31F1976B9}"/>
            </c:ext>
          </c:extLst>
        </c:ser>
        <c:ser>
          <c:idx val="7"/>
          <c:order val="7"/>
          <c:tx>
            <c:strRef>
              <c:f>'90d by sector (2)'!$I$107</c:f>
              <c:strCache>
                <c:ptCount val="1"/>
                <c:pt idx="0">
                  <c:v>2013</c:v>
                </c:pt>
              </c:strCache>
            </c:strRef>
          </c:tx>
          <c:spPr>
            <a:solidFill>
              <a:schemeClr val="accent2">
                <a:lumMod val="60000"/>
              </a:schemeClr>
            </a:solidFill>
            <a:ln>
              <a:noFill/>
            </a:ln>
            <a:effectLst/>
          </c:spPr>
          <c:invertIfNegative val="0"/>
          <c:cat>
            <c:strRef>
              <c:f>'90d by sector (2)'!$A$108:$A$114</c:f>
              <c:strCache>
                <c:ptCount val="7"/>
                <c:pt idx="0">
                  <c:v>Households</c:v>
                </c:pt>
                <c:pt idx="1">
                  <c:v>Real estate</c:v>
                </c:pt>
                <c:pt idx="2">
                  <c:v>Manufacturing</c:v>
                </c:pt>
                <c:pt idx="3">
                  <c:v>Construction</c:v>
                </c:pt>
                <c:pt idx="4">
                  <c:v>Retail and wholesale</c:v>
                </c:pt>
                <c:pt idx="5">
                  <c:v>Adm. services</c:v>
                </c:pt>
                <c:pt idx="6">
                  <c:v>Other NFCs</c:v>
                </c:pt>
              </c:strCache>
            </c:strRef>
          </c:cat>
          <c:val>
            <c:numRef>
              <c:f>'90d by sector (2)'!$I$108:$I$114</c:f>
              <c:numCache>
                <c:formatCode>#,##0</c:formatCode>
                <c:ptCount val="7"/>
                <c:pt idx="0">
                  <c:v>176.21570030999999</c:v>
                </c:pt>
                <c:pt idx="1">
                  <c:v>54.053258100000001</c:v>
                </c:pt>
                <c:pt idx="2">
                  <c:v>14.221861929999998</c:v>
                </c:pt>
                <c:pt idx="3">
                  <c:v>19.846112779999995</c:v>
                </c:pt>
                <c:pt idx="4">
                  <c:v>8.6365507599999987</c:v>
                </c:pt>
                <c:pt idx="5">
                  <c:v>0.99948459999999972</c:v>
                </c:pt>
                <c:pt idx="6">
                  <c:v>18.641934370000044</c:v>
                </c:pt>
              </c:numCache>
            </c:numRef>
          </c:val>
          <c:extLst>
            <c:ext xmlns:c16="http://schemas.microsoft.com/office/drawing/2014/chart" uri="{C3380CC4-5D6E-409C-BE32-E72D297353CC}">
              <c16:uniqueId val="{00000007-9D93-4E4C-ADE6-39B31F1976B9}"/>
            </c:ext>
          </c:extLst>
        </c:ser>
        <c:dLbls>
          <c:showLegendKey val="0"/>
          <c:showVal val="0"/>
          <c:showCatName val="0"/>
          <c:showSerName val="0"/>
          <c:showPercent val="0"/>
          <c:showBubbleSize val="0"/>
        </c:dLbls>
        <c:gapWidth val="219"/>
        <c:overlap val="-27"/>
        <c:axId val="168820280"/>
        <c:axId val="168820672"/>
      </c:barChart>
      <c:catAx>
        <c:axId val="168820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168820672"/>
        <c:crosses val="autoZero"/>
        <c:auto val="1"/>
        <c:lblAlgn val="ctr"/>
        <c:lblOffset val="100"/>
        <c:noMultiLvlLbl val="0"/>
      </c:catAx>
      <c:valAx>
        <c:axId val="16882067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mn EUR</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16882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prstDash val="dash"/>
      <a:round/>
    </a:ln>
    <a:effectLst/>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2"/>
                </a:solidFill>
                <a:latin typeface="Atlas Grotesk Light" pitchFamily="50" charset="-70"/>
                <a:ea typeface="+mn-ea"/>
                <a:cs typeface="+mn-cs"/>
              </a:defRPr>
            </a:pPr>
            <a:r>
              <a:rPr lang="en-GB" b="1" noProof="0" dirty="0" smtClean="0"/>
              <a:t>Loans past due 90+ days, </a:t>
            </a:r>
            <a:r>
              <a:rPr lang="en-GB" b="1" noProof="0" dirty="0" smtClean="0">
                <a:solidFill>
                  <a:srgbClr val="FF0000"/>
                </a:solidFill>
              </a:rPr>
              <a:t>%</a:t>
            </a:r>
            <a:endParaRPr lang="en-GB" b="1" noProof="0" dirty="0">
              <a:solidFill>
                <a:srgbClr val="FF0000"/>
              </a:solidFill>
            </a:endParaRPr>
          </a:p>
        </c:rich>
      </c:tx>
      <c:overlay val="0"/>
      <c:spPr>
        <a:noFill/>
        <a:ln>
          <a:noFill/>
        </a:ln>
        <a:effectLst/>
      </c:spPr>
    </c:title>
    <c:autoTitleDeleted val="0"/>
    <c:plotArea>
      <c:layout/>
      <c:barChart>
        <c:barDir val="col"/>
        <c:grouping val="clustered"/>
        <c:varyColors val="0"/>
        <c:ser>
          <c:idx val="0"/>
          <c:order val="0"/>
          <c:tx>
            <c:strRef>
              <c:f>'90d by sector (2)'!$B$92</c:f>
              <c:strCache>
                <c:ptCount val="1"/>
                <c:pt idx="0">
                  <c:v>31.12.06</c:v>
                </c:pt>
              </c:strCache>
            </c:strRef>
          </c:tx>
          <c:spPr>
            <a:solidFill>
              <a:schemeClr val="accent1"/>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(2)'!$B$93:$B$102</c:f>
            </c:numRef>
          </c:val>
          <c:extLst>
            <c:ext xmlns:c16="http://schemas.microsoft.com/office/drawing/2014/chart" uri="{C3380CC4-5D6E-409C-BE32-E72D297353CC}">
              <c16:uniqueId val="{00000000-8A00-4668-B2EC-A8A30330DD9A}"/>
            </c:ext>
          </c:extLst>
        </c:ser>
        <c:ser>
          <c:idx val="1"/>
          <c:order val="1"/>
          <c:tx>
            <c:strRef>
              <c:f>'90d by sector (2)'!$C$92</c:f>
              <c:strCache>
                <c:ptCount val="1"/>
                <c:pt idx="0">
                  <c:v>2007</c:v>
                </c:pt>
              </c:strCache>
            </c:strRef>
          </c:tx>
          <c:spPr>
            <a:solidFill>
              <a:schemeClr val="accent2"/>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(2)'!$C$93:$C$102</c:f>
              <c:numCache>
                <c:formatCode>0.00%</c:formatCode>
                <c:ptCount val="10"/>
                <c:pt idx="0">
                  <c:v>4.9965708576159345E-3</c:v>
                </c:pt>
                <c:pt idx="1">
                  <c:v>7.4691364498582239E-3</c:v>
                </c:pt>
                <c:pt idx="2">
                  <c:v>0</c:v>
                </c:pt>
                <c:pt idx="3">
                  <c:v>4.2649542078105809E-3</c:v>
                </c:pt>
                <c:pt idx="4">
                  <c:v>7.5062218657053858E-4</c:v>
                </c:pt>
                <c:pt idx="5">
                  <c:v>1.4236340917358952E-4</c:v>
                </c:pt>
                <c:pt idx="6">
                  <c:v>6.7566688157729331E-3</c:v>
                </c:pt>
                <c:pt idx="7">
                  <c:v>6.1554255793023639E-3</c:v>
                </c:pt>
                <c:pt idx="8">
                  <c:v>1.1617045388739257E-3</c:v>
                </c:pt>
                <c:pt idx="9">
                  <c:v>3.8326056824292603E-4</c:v>
                </c:pt>
              </c:numCache>
            </c:numRef>
          </c:val>
          <c:extLst>
            <c:ext xmlns:c16="http://schemas.microsoft.com/office/drawing/2014/chart" uri="{C3380CC4-5D6E-409C-BE32-E72D297353CC}">
              <c16:uniqueId val="{00000001-8A00-4668-B2EC-A8A30330DD9A}"/>
            </c:ext>
          </c:extLst>
        </c:ser>
        <c:ser>
          <c:idx val="2"/>
          <c:order val="2"/>
          <c:tx>
            <c:strRef>
              <c:f>'90d by sector (2)'!$D$92</c:f>
              <c:strCache>
                <c:ptCount val="1"/>
                <c:pt idx="0">
                  <c:v>2008</c:v>
                </c:pt>
              </c:strCache>
            </c:strRef>
          </c:tx>
          <c:spPr>
            <a:solidFill>
              <a:schemeClr val="accent3"/>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(2)'!$D$93:$D$102</c:f>
              <c:numCache>
                <c:formatCode>0.00%</c:formatCode>
                <c:ptCount val="10"/>
                <c:pt idx="0">
                  <c:v>4.1045200002628221E-2</c:v>
                </c:pt>
                <c:pt idx="1">
                  <c:v>1.6899103328634358E-2</c:v>
                </c:pt>
                <c:pt idx="2">
                  <c:v>3.3532226977942267E-2</c:v>
                </c:pt>
                <c:pt idx="3">
                  <c:v>4.7003453536222789E-2</c:v>
                </c:pt>
                <c:pt idx="4">
                  <c:v>1.9439632683168891E-2</c:v>
                </c:pt>
                <c:pt idx="5">
                  <c:v>5.71724195912518E-3</c:v>
                </c:pt>
                <c:pt idx="6">
                  <c:v>1.915637148044225E-2</c:v>
                </c:pt>
                <c:pt idx="7">
                  <c:v>6.4991560746085961E-3</c:v>
                </c:pt>
                <c:pt idx="8">
                  <c:v>1.1050935061838234E-2</c:v>
                </c:pt>
                <c:pt idx="9">
                  <c:v>4.5313625721915508E-4</c:v>
                </c:pt>
              </c:numCache>
            </c:numRef>
          </c:val>
          <c:extLst>
            <c:ext xmlns:c16="http://schemas.microsoft.com/office/drawing/2014/chart" uri="{C3380CC4-5D6E-409C-BE32-E72D297353CC}">
              <c16:uniqueId val="{00000002-8A00-4668-B2EC-A8A30330DD9A}"/>
            </c:ext>
          </c:extLst>
        </c:ser>
        <c:ser>
          <c:idx val="3"/>
          <c:order val="3"/>
          <c:tx>
            <c:strRef>
              <c:f>'90d by sector (2)'!$E$92</c:f>
              <c:strCache>
                <c:ptCount val="1"/>
                <c:pt idx="0">
                  <c:v>2009</c:v>
                </c:pt>
              </c:strCache>
            </c:strRef>
          </c:tx>
          <c:spPr>
            <a:solidFill>
              <a:schemeClr val="accent4"/>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(2)'!$E$93:$E$102</c:f>
              <c:numCache>
                <c:formatCode>0.00%</c:formatCode>
                <c:ptCount val="10"/>
                <c:pt idx="0">
                  <c:v>0.18073121298753561</c:v>
                </c:pt>
                <c:pt idx="1">
                  <c:v>5.6304296561851638E-2</c:v>
                </c:pt>
                <c:pt idx="2">
                  <c:v>0.11599891664556519</c:v>
                </c:pt>
                <c:pt idx="3">
                  <c:v>0.11163534179922262</c:v>
                </c:pt>
                <c:pt idx="4">
                  <c:v>5.8811893257634133E-2</c:v>
                </c:pt>
                <c:pt idx="5">
                  <c:v>1.2673919452905878E-2</c:v>
                </c:pt>
                <c:pt idx="6">
                  <c:v>4.3607773837718099E-2</c:v>
                </c:pt>
                <c:pt idx="7">
                  <c:v>4.5084599182606468E-2</c:v>
                </c:pt>
                <c:pt idx="8">
                  <c:v>2.4467484695845445E-2</c:v>
                </c:pt>
                <c:pt idx="9">
                  <c:v>1.4759216469646839E-3</c:v>
                </c:pt>
              </c:numCache>
            </c:numRef>
          </c:val>
          <c:extLst>
            <c:ext xmlns:c16="http://schemas.microsoft.com/office/drawing/2014/chart" uri="{C3380CC4-5D6E-409C-BE32-E72D297353CC}">
              <c16:uniqueId val="{00000003-8A00-4668-B2EC-A8A30330DD9A}"/>
            </c:ext>
          </c:extLst>
        </c:ser>
        <c:ser>
          <c:idx val="4"/>
          <c:order val="4"/>
          <c:tx>
            <c:strRef>
              <c:f>'90d by sector (2)'!$F$92</c:f>
              <c:strCache>
                <c:ptCount val="1"/>
                <c:pt idx="0">
                  <c:v>2010</c:v>
                </c:pt>
              </c:strCache>
            </c:strRef>
          </c:tx>
          <c:spPr>
            <a:solidFill>
              <a:schemeClr val="accent5"/>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(2)'!$F$93:$F$102</c:f>
              <c:numCache>
                <c:formatCode>0.00%</c:formatCode>
                <c:ptCount val="10"/>
                <c:pt idx="0">
                  <c:v>0.19424302264187013</c:v>
                </c:pt>
                <c:pt idx="1">
                  <c:v>0.13914699023571639</c:v>
                </c:pt>
                <c:pt idx="2">
                  <c:v>0.11044730966056779</c:v>
                </c:pt>
                <c:pt idx="3">
                  <c:v>9.6818699635166608E-2</c:v>
                </c:pt>
                <c:pt idx="4">
                  <c:v>6.1479490043460774E-2</c:v>
                </c:pt>
                <c:pt idx="5">
                  <c:v>5.1542623852660237E-2</c:v>
                </c:pt>
                <c:pt idx="6">
                  <c:v>4.9385362294333851E-2</c:v>
                </c:pt>
                <c:pt idx="7">
                  <c:v>4.9139215173301234E-2</c:v>
                </c:pt>
                <c:pt idx="8">
                  <c:v>2.1706894050370219E-2</c:v>
                </c:pt>
                <c:pt idx="9">
                  <c:v>1.6102298953899956E-3</c:v>
                </c:pt>
              </c:numCache>
            </c:numRef>
          </c:val>
          <c:extLst>
            <c:ext xmlns:c16="http://schemas.microsoft.com/office/drawing/2014/chart" uri="{C3380CC4-5D6E-409C-BE32-E72D297353CC}">
              <c16:uniqueId val="{00000004-8A00-4668-B2EC-A8A30330DD9A}"/>
            </c:ext>
          </c:extLst>
        </c:ser>
        <c:ser>
          <c:idx val="5"/>
          <c:order val="5"/>
          <c:tx>
            <c:strRef>
              <c:f>'90d by sector (2)'!$G$92</c:f>
              <c:strCache>
                <c:ptCount val="1"/>
                <c:pt idx="0">
                  <c:v>2011</c:v>
                </c:pt>
              </c:strCache>
            </c:strRef>
          </c:tx>
          <c:spPr>
            <a:solidFill>
              <a:schemeClr val="accent6"/>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(2)'!$G$93:$G$102</c:f>
              <c:numCache>
                <c:formatCode>0.00%</c:formatCode>
                <c:ptCount val="10"/>
                <c:pt idx="0">
                  <c:v>0.21302293200987818</c:v>
                </c:pt>
                <c:pt idx="1">
                  <c:v>5.6663220426445782E-2</c:v>
                </c:pt>
                <c:pt idx="2">
                  <c:v>8.9308167096722707E-2</c:v>
                </c:pt>
                <c:pt idx="3">
                  <c:v>6.4482050045816502E-2</c:v>
                </c:pt>
                <c:pt idx="4">
                  <c:v>3.4390389120228314E-2</c:v>
                </c:pt>
                <c:pt idx="5">
                  <c:v>5.2098473468622716E-2</c:v>
                </c:pt>
                <c:pt idx="6">
                  <c:v>4.238250796875602E-2</c:v>
                </c:pt>
                <c:pt idx="7">
                  <c:v>3.5657166325216171E-2</c:v>
                </c:pt>
                <c:pt idx="8">
                  <c:v>2.2622974688069123E-2</c:v>
                </c:pt>
                <c:pt idx="9">
                  <c:v>1.0912362517317858E-3</c:v>
                </c:pt>
              </c:numCache>
            </c:numRef>
          </c:val>
          <c:extLst>
            <c:ext xmlns:c16="http://schemas.microsoft.com/office/drawing/2014/chart" uri="{C3380CC4-5D6E-409C-BE32-E72D297353CC}">
              <c16:uniqueId val="{00000005-8A00-4668-B2EC-A8A30330DD9A}"/>
            </c:ext>
          </c:extLst>
        </c:ser>
        <c:ser>
          <c:idx val="6"/>
          <c:order val="6"/>
          <c:tx>
            <c:strRef>
              <c:f>'90d by sector (2)'!$H$92</c:f>
              <c:strCache>
                <c:ptCount val="1"/>
                <c:pt idx="0">
                  <c:v>2012</c:v>
                </c:pt>
              </c:strCache>
            </c:strRef>
          </c:tx>
          <c:spPr>
            <a:solidFill>
              <a:schemeClr val="accent1">
                <a:lumMod val="60000"/>
              </a:schemeClr>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(2)'!$H$93:$H$102</c:f>
              <c:numCache>
                <c:formatCode>0.00%</c:formatCode>
                <c:ptCount val="10"/>
                <c:pt idx="0">
                  <c:v>0.2279093521684174</c:v>
                </c:pt>
                <c:pt idx="1">
                  <c:v>3.0413248103536284E-2</c:v>
                </c:pt>
                <c:pt idx="2">
                  <c:v>1.2030161219612189E-2</c:v>
                </c:pt>
                <c:pt idx="3">
                  <c:v>4.1267087089023193E-2</c:v>
                </c:pt>
                <c:pt idx="4">
                  <c:v>2.9785142754303537E-2</c:v>
                </c:pt>
                <c:pt idx="5">
                  <c:v>3.1100736467191234E-2</c:v>
                </c:pt>
                <c:pt idx="6">
                  <c:v>3.22454512178139E-2</c:v>
                </c:pt>
                <c:pt idx="7">
                  <c:v>1.0404832325739152E-2</c:v>
                </c:pt>
                <c:pt idx="8">
                  <c:v>9.6120267697670601E-3</c:v>
                </c:pt>
                <c:pt idx="9">
                  <c:v>8.241240129920937E-4</c:v>
                </c:pt>
              </c:numCache>
            </c:numRef>
          </c:val>
          <c:extLst>
            <c:ext xmlns:c16="http://schemas.microsoft.com/office/drawing/2014/chart" uri="{C3380CC4-5D6E-409C-BE32-E72D297353CC}">
              <c16:uniqueId val="{00000006-8A00-4668-B2EC-A8A30330DD9A}"/>
            </c:ext>
          </c:extLst>
        </c:ser>
        <c:ser>
          <c:idx val="7"/>
          <c:order val="7"/>
          <c:tx>
            <c:strRef>
              <c:f>'90d by sector (2)'!$I$92</c:f>
              <c:strCache>
                <c:ptCount val="1"/>
                <c:pt idx="0">
                  <c:v>2013</c:v>
                </c:pt>
              </c:strCache>
            </c:strRef>
          </c:tx>
          <c:spPr>
            <a:solidFill>
              <a:schemeClr val="accent2">
                <a:lumMod val="60000"/>
              </a:schemeClr>
            </a:solidFill>
            <a:ln>
              <a:noFill/>
            </a:ln>
            <a:effectLst/>
          </c:spPr>
          <c:invertIfNegative val="0"/>
          <c:cat>
            <c:strRef>
              <c:f>'90d by sector (2)'!$A$93:$A$102</c:f>
              <c:strCache>
                <c:ptCount val="10"/>
                <c:pt idx="0">
                  <c:v>Construction</c:v>
                </c:pt>
                <c:pt idx="1">
                  <c:v>Manufacturing</c:v>
                </c:pt>
                <c:pt idx="2">
                  <c:v>Adm. services</c:v>
                </c:pt>
                <c:pt idx="3">
                  <c:v>Real estate</c:v>
                </c:pt>
                <c:pt idx="4">
                  <c:v>Retail and wholesale</c:v>
                </c:pt>
                <c:pt idx="5">
                  <c:v>Transportaton and warehoiusing</c:v>
                </c:pt>
                <c:pt idx="6">
                  <c:v>Households</c:v>
                </c:pt>
                <c:pt idx="7">
                  <c:v>Agriculture</c:v>
                </c:pt>
                <c:pt idx="8">
                  <c:v>Hotels and restaurants</c:v>
                </c:pt>
                <c:pt idx="9">
                  <c:v>Other NFCs</c:v>
                </c:pt>
              </c:strCache>
            </c:strRef>
          </c:cat>
          <c:val>
            <c:numRef>
              <c:f>'90d by sector (2)'!$I$93:$I$102</c:f>
              <c:numCache>
                <c:formatCode>0.00%</c:formatCode>
                <c:ptCount val="10"/>
                <c:pt idx="0">
                  <c:v>0.10885041986629575</c:v>
                </c:pt>
                <c:pt idx="1">
                  <c:v>1.8373922230241979E-2</c:v>
                </c:pt>
                <c:pt idx="2">
                  <c:v>5.1694993216122118E-3</c:v>
                </c:pt>
                <c:pt idx="3">
                  <c:v>2.2211746152718034E-2</c:v>
                </c:pt>
                <c:pt idx="4">
                  <c:v>1.3647409200265267E-2</c:v>
                </c:pt>
                <c:pt idx="5">
                  <c:v>1.3883066037765991E-2</c:v>
                </c:pt>
                <c:pt idx="6">
                  <c:v>2.5804584839732775E-2</c:v>
                </c:pt>
                <c:pt idx="7">
                  <c:v>5.1839264278896718E-3</c:v>
                </c:pt>
                <c:pt idx="8">
                  <c:v>6.7972334714417612E-3</c:v>
                </c:pt>
                <c:pt idx="9">
                  <c:v>4.3681187888181265E-4</c:v>
                </c:pt>
              </c:numCache>
            </c:numRef>
          </c:val>
          <c:extLst>
            <c:ext xmlns:c16="http://schemas.microsoft.com/office/drawing/2014/chart" uri="{C3380CC4-5D6E-409C-BE32-E72D297353CC}">
              <c16:uniqueId val="{00000007-8A00-4668-B2EC-A8A30330DD9A}"/>
            </c:ext>
          </c:extLst>
        </c:ser>
        <c:dLbls>
          <c:showLegendKey val="0"/>
          <c:showVal val="0"/>
          <c:showCatName val="0"/>
          <c:showSerName val="0"/>
          <c:showPercent val="0"/>
          <c:showBubbleSize val="0"/>
        </c:dLbls>
        <c:gapWidth val="219"/>
        <c:overlap val="-27"/>
        <c:axId val="168821456"/>
        <c:axId val="168821848"/>
      </c:barChart>
      <c:catAx>
        <c:axId val="168821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168821848"/>
        <c:crosses val="autoZero"/>
        <c:auto val="1"/>
        <c:lblAlgn val="ctr"/>
        <c:lblOffset val="100"/>
        <c:noMultiLvlLbl val="0"/>
      </c:catAx>
      <c:valAx>
        <c:axId val="16882184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 of respective segment</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16882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2"/>
                </a:solidFill>
                <a:latin typeface="Atlas Grotesk Light" pitchFamily="50" charset="-70"/>
                <a:ea typeface="+mn-ea"/>
                <a:cs typeface="+mn-cs"/>
              </a:defRPr>
            </a:pPr>
            <a:r>
              <a:rPr lang="en-GB" sz="2000" b="1" noProof="0" dirty="0" smtClean="0"/>
              <a:t>Loans past due more than 90 days, restructured loans and EBA NPLs, % of loan portfolio</a:t>
            </a:r>
            <a:endParaRPr lang="en-GB" sz="2000" b="1" noProof="0" dirty="0"/>
          </a:p>
        </c:rich>
      </c:tx>
      <c:overlay val="0"/>
      <c:spPr>
        <a:noFill/>
        <a:ln>
          <a:noFill/>
        </a:ln>
        <a:effectLst/>
      </c:spPr>
    </c:title>
    <c:autoTitleDeleted val="0"/>
    <c:plotArea>
      <c:layout>
        <c:manualLayout>
          <c:layoutTarget val="inner"/>
          <c:xMode val="edge"/>
          <c:yMode val="edge"/>
          <c:x val="7.816938643539123E-2"/>
          <c:y val="0.18369794898273542"/>
          <c:w val="0.90827028414926381"/>
          <c:h val="0.57666452612259256"/>
        </c:manualLayout>
      </c:layout>
      <c:lineChart>
        <c:grouping val="standard"/>
        <c:varyColors val="0"/>
        <c:ser>
          <c:idx val="1"/>
          <c:order val="0"/>
          <c:tx>
            <c:strRef>
              <c:f>'90d by client'!$A$27</c:f>
              <c:strCache>
                <c:ptCount val="1"/>
                <c:pt idx="0">
                  <c:v>NPL by EBA definition, cons.</c:v>
                </c:pt>
              </c:strCache>
            </c:strRef>
          </c:tx>
          <c:spPr>
            <a:ln w="28575" cap="rnd">
              <a:solidFill>
                <a:schemeClr val="accent2"/>
              </a:solidFill>
              <a:round/>
            </a:ln>
            <a:effectLst/>
          </c:spPr>
          <c:marker>
            <c:symbol val="none"/>
          </c:marker>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client'!$B$27:$BL$27</c:f>
              <c:numCache>
                <c:formatCode>General</c:formatCode>
                <c:ptCount val="63"/>
                <c:pt idx="51" formatCode="0.00%">
                  <c:v>3.5323144548383804E-2</c:v>
                </c:pt>
                <c:pt idx="52" formatCode="0.00%">
                  <c:v>3.3047074306779202E-2</c:v>
                </c:pt>
                <c:pt idx="53" formatCode="0.00%">
                  <c:v>3.1482579328620308E-2</c:v>
                </c:pt>
                <c:pt idx="54" formatCode="0.00%">
                  <c:v>3.1125883706484302E-2</c:v>
                </c:pt>
                <c:pt idx="55" formatCode="0.00%">
                  <c:v>2.9847664487008502E-2</c:v>
                </c:pt>
                <c:pt idx="56" formatCode="0.00%">
                  <c:v>2.8245841621392802E-2</c:v>
                </c:pt>
                <c:pt idx="57" formatCode="0.00%">
                  <c:v>2.7102302688792008E-2</c:v>
                </c:pt>
                <c:pt idx="58" formatCode="0.00%">
                  <c:v>2.5814636701581399E-2</c:v>
                </c:pt>
                <c:pt idx="59" formatCode="0.00%">
                  <c:v>2.5311003098202896E-2</c:v>
                </c:pt>
                <c:pt idx="60" formatCode="0.00%">
                  <c:v>2.2023197212454607E-2</c:v>
                </c:pt>
                <c:pt idx="61" formatCode="0.00%">
                  <c:v>2.2081636286037602E-2</c:v>
                </c:pt>
                <c:pt idx="62" formatCode="0.00%">
                  <c:v>2.1403756432923606E-2</c:v>
                </c:pt>
              </c:numCache>
            </c:numRef>
          </c:val>
          <c:smooth val="0"/>
          <c:extLst>
            <c:ext xmlns:c16="http://schemas.microsoft.com/office/drawing/2014/chart" uri="{C3380CC4-5D6E-409C-BE32-E72D297353CC}">
              <c16:uniqueId val="{00000000-1E08-486C-9FDC-AC03AC6A2192}"/>
            </c:ext>
          </c:extLst>
        </c:ser>
        <c:ser>
          <c:idx val="2"/>
          <c:order val="1"/>
          <c:tx>
            <c:strRef>
              <c:f>'90d by client'!$A$21</c:f>
              <c:strCache>
                <c:ptCount val="1"/>
                <c:pt idx="0">
                  <c:v>90d+ loans</c:v>
                </c:pt>
              </c:strCache>
            </c:strRef>
          </c:tx>
          <c:spPr>
            <a:ln w="28575" cap="rnd">
              <a:solidFill>
                <a:schemeClr val="accent3"/>
              </a:solidFill>
              <a:round/>
            </a:ln>
            <a:effectLst/>
          </c:spPr>
          <c:marker>
            <c:symbol val="none"/>
          </c:marker>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client'!$B$21:$BL$21</c:f>
              <c:numCache>
                <c:formatCode>0.00%</c:formatCode>
                <c:ptCount val="63"/>
                <c:pt idx="0">
                  <c:v>1.1819198375109944E-2</c:v>
                </c:pt>
                <c:pt idx="1">
                  <c:v>1.305552181573871E-2</c:v>
                </c:pt>
                <c:pt idx="2">
                  <c:v>1.2887891879973492E-2</c:v>
                </c:pt>
                <c:pt idx="3">
                  <c:v>8.1726073514403752E-3</c:v>
                </c:pt>
                <c:pt idx="4">
                  <c:v>1.0508907349501481E-2</c:v>
                </c:pt>
                <c:pt idx="5">
                  <c:v>8.8836895917971392E-3</c:v>
                </c:pt>
                <c:pt idx="6">
                  <c:v>6.1674814161098998E-3</c:v>
                </c:pt>
                <c:pt idx="7">
                  <c:v>4.5051282964672004E-3</c:v>
                </c:pt>
                <c:pt idx="8">
                  <c:v>4.4247036714618925E-3</c:v>
                </c:pt>
                <c:pt idx="9">
                  <c:v>3.6360527824633882E-3</c:v>
                </c:pt>
                <c:pt idx="10">
                  <c:v>3.843069399237353E-3</c:v>
                </c:pt>
                <c:pt idx="11">
                  <c:v>3.328665219085686E-3</c:v>
                </c:pt>
                <c:pt idx="12">
                  <c:v>2.2658732688756438E-3</c:v>
                </c:pt>
                <c:pt idx="13">
                  <c:v>2.2403821222698374E-3</c:v>
                </c:pt>
                <c:pt idx="14">
                  <c:v>2.2056926435651482E-3</c:v>
                </c:pt>
                <c:pt idx="15">
                  <c:v>1.8222179921047028E-3</c:v>
                </c:pt>
                <c:pt idx="16">
                  <c:v>1.7499166263626931E-3</c:v>
                </c:pt>
                <c:pt idx="17">
                  <c:v>1.6687686291439983E-3</c:v>
                </c:pt>
                <c:pt idx="18">
                  <c:v>2.0494537769717601E-3</c:v>
                </c:pt>
                <c:pt idx="19">
                  <c:v>1.9621866894131441E-3</c:v>
                </c:pt>
                <c:pt idx="20">
                  <c:v>2.297790968247811E-3</c:v>
                </c:pt>
                <c:pt idx="21">
                  <c:v>2.189933621689311E-3</c:v>
                </c:pt>
                <c:pt idx="22">
                  <c:v>3.3910916485368004E-3</c:v>
                </c:pt>
                <c:pt idx="23">
                  <c:v>4.7045802298070353E-3</c:v>
                </c:pt>
                <c:pt idx="24">
                  <c:v>6.6763015289667419E-3</c:v>
                </c:pt>
                <c:pt idx="25">
                  <c:v>1.1439056025954521E-2</c:v>
                </c:pt>
                <c:pt idx="26">
                  <c:v>1.6916213603077154E-2</c:v>
                </c:pt>
                <c:pt idx="27">
                  <c:v>2.0966851307775543E-2</c:v>
                </c:pt>
                <c:pt idx="28">
                  <c:v>3.382494794113277E-2</c:v>
                </c:pt>
                <c:pt idx="29">
                  <c:v>4.7243087775532495E-2</c:v>
                </c:pt>
                <c:pt idx="30">
                  <c:v>5.6302022170595413E-2</c:v>
                </c:pt>
                <c:pt idx="31">
                  <c:v>5.4932700500261861E-2</c:v>
                </c:pt>
                <c:pt idx="32">
                  <c:v>5.9271689834051712E-2</c:v>
                </c:pt>
                <c:pt idx="33">
                  <c:v>6.3773753600154845E-2</c:v>
                </c:pt>
                <c:pt idx="34">
                  <c:v>6.5509067328707982E-2</c:v>
                </c:pt>
                <c:pt idx="35">
                  <c:v>6.0653589102886013E-2</c:v>
                </c:pt>
                <c:pt idx="36">
                  <c:v>6.0073161149816562E-2</c:v>
                </c:pt>
                <c:pt idx="37">
                  <c:v>5.9576735015520042E-2</c:v>
                </c:pt>
                <c:pt idx="38">
                  <c:v>5.9517734907942689E-2</c:v>
                </c:pt>
                <c:pt idx="39">
                  <c:v>4.5775056916497588E-2</c:v>
                </c:pt>
                <c:pt idx="40">
                  <c:v>4.4217573850460698E-2</c:v>
                </c:pt>
                <c:pt idx="41">
                  <c:v>4.0905218831804063E-2</c:v>
                </c:pt>
                <c:pt idx="42">
                  <c:v>3.8061412442570393E-2</c:v>
                </c:pt>
                <c:pt idx="43">
                  <c:v>3.1350201434481959E-2</c:v>
                </c:pt>
                <c:pt idx="44">
                  <c:v>3.0725100289222731E-2</c:v>
                </c:pt>
                <c:pt idx="45">
                  <c:v>2.6704735987997087E-2</c:v>
                </c:pt>
                <c:pt idx="46">
                  <c:v>2.404393583038256E-2</c:v>
                </c:pt>
                <c:pt idx="47">
                  <c:v>2.0030482956570402E-2</c:v>
                </c:pt>
                <c:pt idx="48">
                  <c:v>2.0156055175431321E-2</c:v>
                </c:pt>
                <c:pt idx="49">
                  <c:v>1.8604519382348497E-2</c:v>
                </c:pt>
                <c:pt idx="50">
                  <c:v>1.9444592538423101E-2</c:v>
                </c:pt>
                <c:pt idx="51">
                  <c:v>1.8409875342354033E-2</c:v>
                </c:pt>
                <c:pt idx="52">
                  <c:v>1.5920677506025483E-2</c:v>
                </c:pt>
                <c:pt idx="53">
                  <c:v>1.6740035670863761E-2</c:v>
                </c:pt>
                <c:pt idx="54">
                  <c:v>1.674534629762045E-2</c:v>
                </c:pt>
                <c:pt idx="55">
                  <c:v>1.3229338823698063E-2</c:v>
                </c:pt>
                <c:pt idx="56">
                  <c:v>1.3826089341364903E-2</c:v>
                </c:pt>
                <c:pt idx="57">
                  <c:v>1.295512381789897E-2</c:v>
                </c:pt>
                <c:pt idx="58">
                  <c:v>1.2811968026016831E-2</c:v>
                </c:pt>
                <c:pt idx="59">
                  <c:v>1.1017453749546274E-2</c:v>
                </c:pt>
                <c:pt idx="60">
                  <c:v>1.0213562125792454E-2</c:v>
                </c:pt>
                <c:pt idx="61">
                  <c:v>8.9071004456460316E-3</c:v>
                </c:pt>
                <c:pt idx="62">
                  <c:v>9.9293615585702225E-3</c:v>
                </c:pt>
              </c:numCache>
            </c:numRef>
          </c:val>
          <c:smooth val="0"/>
          <c:extLst>
            <c:ext xmlns:c16="http://schemas.microsoft.com/office/drawing/2014/chart" uri="{C3380CC4-5D6E-409C-BE32-E72D297353CC}">
              <c16:uniqueId val="{00000001-1E08-486C-9FDC-AC03AC6A2192}"/>
            </c:ext>
          </c:extLst>
        </c:ser>
        <c:ser>
          <c:idx val="3"/>
          <c:order val="2"/>
          <c:tx>
            <c:strRef>
              <c:f>'90d by client'!$A$28</c:f>
              <c:strCache>
                <c:ptCount val="1"/>
                <c:pt idx="0">
                  <c:v>90d + restructured loans, total portfolio</c:v>
                </c:pt>
              </c:strCache>
            </c:strRef>
          </c:tx>
          <c:spPr>
            <a:ln w="28575" cap="rnd">
              <a:solidFill>
                <a:schemeClr val="accent4"/>
              </a:solidFill>
              <a:round/>
            </a:ln>
            <a:effectLst/>
          </c:spPr>
          <c:marker>
            <c:symbol val="none"/>
          </c:marker>
          <c:cat>
            <c:strRef>
              <c:f>'90d by client'!$B$18:$BL$18</c:f>
              <c:strCache>
                <c:ptCount val="63"/>
                <c:pt idx="0">
                  <c:v>I 02</c:v>
                </c:pt>
                <c:pt idx="1">
                  <c:v>II 02</c:v>
                </c:pt>
                <c:pt idx="2">
                  <c:v>III 02</c:v>
                </c:pt>
                <c:pt idx="3">
                  <c:v>IV 02</c:v>
                </c:pt>
                <c:pt idx="4">
                  <c:v>I 03</c:v>
                </c:pt>
                <c:pt idx="5">
                  <c:v>II 03</c:v>
                </c:pt>
                <c:pt idx="6">
                  <c:v>III 03</c:v>
                </c:pt>
                <c:pt idx="7">
                  <c:v>IV 03</c:v>
                </c:pt>
                <c:pt idx="8">
                  <c:v>I 04</c:v>
                </c:pt>
                <c:pt idx="9">
                  <c:v>II 04</c:v>
                </c:pt>
                <c:pt idx="10">
                  <c:v>III 04</c:v>
                </c:pt>
                <c:pt idx="11">
                  <c:v>IV 04</c:v>
                </c:pt>
                <c:pt idx="12">
                  <c:v>I 05</c:v>
                </c:pt>
                <c:pt idx="13">
                  <c:v>II 05</c:v>
                </c:pt>
                <c:pt idx="14">
                  <c:v>III 05</c:v>
                </c:pt>
                <c:pt idx="15">
                  <c:v>IV 05</c:v>
                </c:pt>
                <c:pt idx="16">
                  <c:v>I 06</c:v>
                </c:pt>
                <c:pt idx="17">
                  <c:v>II 06</c:v>
                </c:pt>
                <c:pt idx="18">
                  <c:v>III 06</c:v>
                </c:pt>
                <c:pt idx="19">
                  <c:v>IV 06</c:v>
                </c:pt>
                <c:pt idx="20">
                  <c:v>I 07</c:v>
                </c:pt>
                <c:pt idx="21">
                  <c:v>II 07</c:v>
                </c:pt>
                <c:pt idx="22">
                  <c:v>III 07</c:v>
                </c:pt>
                <c:pt idx="23">
                  <c:v>IV 07</c:v>
                </c:pt>
                <c:pt idx="24">
                  <c:v>I 08</c:v>
                </c:pt>
                <c:pt idx="25">
                  <c:v>II 08</c:v>
                </c:pt>
                <c:pt idx="26">
                  <c:v>III 08</c:v>
                </c:pt>
                <c:pt idx="27">
                  <c:v>IV 08</c:v>
                </c:pt>
                <c:pt idx="28">
                  <c:v>I 09</c:v>
                </c:pt>
                <c:pt idx="29">
                  <c:v>II 09</c:v>
                </c:pt>
                <c:pt idx="30">
                  <c:v>III 09</c:v>
                </c:pt>
                <c:pt idx="31">
                  <c:v>IV 09</c:v>
                </c:pt>
                <c:pt idx="32">
                  <c:v>I 10</c:v>
                </c:pt>
                <c:pt idx="33">
                  <c:v>II 10</c:v>
                </c:pt>
                <c:pt idx="34">
                  <c:v>III 10</c:v>
                </c:pt>
                <c:pt idx="35">
                  <c:v>IV 10</c:v>
                </c:pt>
                <c:pt idx="36">
                  <c:v>I 11</c:v>
                </c:pt>
                <c:pt idx="37">
                  <c:v>II 11</c:v>
                </c:pt>
                <c:pt idx="38">
                  <c:v>III 11</c:v>
                </c:pt>
                <c:pt idx="39">
                  <c:v>IV 11</c:v>
                </c:pt>
                <c:pt idx="40">
                  <c:v>I 12</c:v>
                </c:pt>
                <c:pt idx="41">
                  <c:v>II 12</c:v>
                </c:pt>
                <c:pt idx="42">
                  <c:v>III 12</c:v>
                </c:pt>
                <c:pt idx="43">
                  <c:v>IV 12</c:v>
                </c:pt>
                <c:pt idx="44">
                  <c:v>I 13</c:v>
                </c:pt>
                <c:pt idx="45">
                  <c:v>II 13</c:v>
                </c:pt>
                <c:pt idx="46">
                  <c:v>III 13</c:v>
                </c:pt>
                <c:pt idx="47">
                  <c:v>IV 13</c:v>
                </c:pt>
                <c:pt idx="48">
                  <c:v>I 14</c:v>
                </c:pt>
                <c:pt idx="49">
                  <c:v>II 14</c:v>
                </c:pt>
                <c:pt idx="50">
                  <c:v>III 14</c:v>
                </c:pt>
                <c:pt idx="51">
                  <c:v>IV 14</c:v>
                </c:pt>
                <c:pt idx="52">
                  <c:v>I 15</c:v>
                </c:pt>
                <c:pt idx="53">
                  <c:v>II 15</c:v>
                </c:pt>
                <c:pt idx="54">
                  <c:v>III 15</c:v>
                </c:pt>
                <c:pt idx="55">
                  <c:v>IV 15</c:v>
                </c:pt>
                <c:pt idx="56">
                  <c:v>I 16</c:v>
                </c:pt>
                <c:pt idx="57">
                  <c:v>II 16</c:v>
                </c:pt>
                <c:pt idx="58">
                  <c:v>III 16</c:v>
                </c:pt>
                <c:pt idx="59">
                  <c:v>IV 16</c:v>
                </c:pt>
                <c:pt idx="60">
                  <c:v>I 17</c:v>
                </c:pt>
                <c:pt idx="61">
                  <c:v>II 17</c:v>
                </c:pt>
                <c:pt idx="62">
                  <c:v>III 17</c:v>
                </c:pt>
              </c:strCache>
            </c:strRef>
          </c:cat>
          <c:val>
            <c:numRef>
              <c:f>'90d by client'!$B$28:$BL$28</c:f>
              <c:numCache>
                <c:formatCode>General</c:formatCode>
                <c:ptCount val="63"/>
                <c:pt idx="43" formatCode="0.00%">
                  <c:v>5.5482723951483383E-2</c:v>
                </c:pt>
                <c:pt idx="44" formatCode="0.00%">
                  <c:v>5.6026388842002013E-2</c:v>
                </c:pt>
                <c:pt idx="45" formatCode="0.00%">
                  <c:v>5.0502930982169569E-2</c:v>
                </c:pt>
                <c:pt idx="46" formatCode="0.00%">
                  <c:v>4.3194255296870383E-2</c:v>
                </c:pt>
                <c:pt idx="47" formatCode="0.00%">
                  <c:v>3.6977045188398901E-2</c:v>
                </c:pt>
                <c:pt idx="48" formatCode="0.00%">
                  <c:v>3.6660178736672037E-2</c:v>
                </c:pt>
                <c:pt idx="49" formatCode="0.00%">
                  <c:v>3.3711074020877564E-2</c:v>
                </c:pt>
                <c:pt idx="50" formatCode="0.00%">
                  <c:v>3.5293160143495386E-2</c:v>
                </c:pt>
                <c:pt idx="51" formatCode="0.00%">
                  <c:v>3.211236960205037E-2</c:v>
                </c:pt>
                <c:pt idx="52" formatCode="0.00%">
                  <c:v>3.0145289716906658E-2</c:v>
                </c:pt>
                <c:pt idx="53" formatCode="0.00%">
                  <c:v>2.9600716934382047E-2</c:v>
                </c:pt>
                <c:pt idx="54" formatCode="0.00%">
                  <c:v>2.8170235604212501E-2</c:v>
                </c:pt>
                <c:pt idx="55" formatCode="0.00%">
                  <c:v>2.6534006022791039E-2</c:v>
                </c:pt>
                <c:pt idx="56" formatCode="0.00%">
                  <c:v>2.7435680606214475E-2</c:v>
                </c:pt>
                <c:pt idx="57" formatCode="0.00%">
                  <c:v>2.4205706609882544E-2</c:v>
                </c:pt>
                <c:pt idx="58" formatCode="0.00%">
                  <c:v>2.3482109422378782E-2</c:v>
                </c:pt>
                <c:pt idx="59" formatCode="0.00%">
                  <c:v>2.2099932578660168E-2</c:v>
                </c:pt>
                <c:pt idx="60" formatCode="0.00%">
                  <c:v>2.0237821066532369E-2</c:v>
                </c:pt>
                <c:pt idx="61" formatCode="0.00%">
                  <c:v>1.7837200413906198E-2</c:v>
                </c:pt>
                <c:pt idx="62" formatCode="0.00%">
                  <c:v>1.8541895907839175E-2</c:v>
                </c:pt>
              </c:numCache>
            </c:numRef>
          </c:val>
          <c:smooth val="0"/>
          <c:extLst>
            <c:ext xmlns:c16="http://schemas.microsoft.com/office/drawing/2014/chart" uri="{C3380CC4-5D6E-409C-BE32-E72D297353CC}">
              <c16:uniqueId val="{00000002-1E08-486C-9FDC-AC03AC6A2192}"/>
            </c:ext>
          </c:extLst>
        </c:ser>
        <c:dLbls>
          <c:showLegendKey val="0"/>
          <c:showVal val="0"/>
          <c:showCatName val="0"/>
          <c:showSerName val="0"/>
          <c:showPercent val="0"/>
          <c:showBubbleSize val="0"/>
        </c:dLbls>
        <c:smooth val="0"/>
        <c:axId val="168822632"/>
        <c:axId val="168823024"/>
      </c:lineChart>
      <c:catAx>
        <c:axId val="16882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823024"/>
        <c:crosses val="autoZero"/>
        <c:auto val="1"/>
        <c:lblAlgn val="ctr"/>
        <c:lblOffset val="100"/>
        <c:noMultiLvlLbl val="0"/>
      </c:catAx>
      <c:valAx>
        <c:axId val="16882302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crossAx val="16882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400">
          <a:solidFill>
            <a:schemeClr val="tx2"/>
          </a:solidFill>
          <a:latin typeface="Atlas Grotesk Light" pitchFamily="50" charset="-70"/>
        </a:defRPr>
      </a:pPr>
      <a:endParaRPr lang="et-E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Allahindlused!$A$4</c:f>
              <c:strCache>
                <c:ptCount val="1"/>
                <c:pt idx="0">
                  <c:v>Loan losses (-) and recoveries (+), % of credit portfolio</c:v>
                </c:pt>
              </c:strCache>
            </c:strRef>
          </c:tx>
          <c:invertIfNegative val="0"/>
          <c:cat>
            <c:strRef>
              <c:f>Allahindlused!$E$3:$AK$3</c:f>
              <c:strCache>
                <c:ptCount val="33"/>
                <c:pt idx="0">
                  <c:v>08 IV</c:v>
                </c:pt>
                <c:pt idx="1">
                  <c:v>09 I</c:v>
                </c:pt>
                <c:pt idx="2">
                  <c:v>09  II</c:v>
                </c:pt>
                <c:pt idx="3">
                  <c:v>09 III</c:v>
                </c:pt>
                <c:pt idx="4">
                  <c:v>09 IV</c:v>
                </c:pt>
                <c:pt idx="5">
                  <c:v>10 I</c:v>
                </c:pt>
                <c:pt idx="6">
                  <c:v>10  II</c:v>
                </c:pt>
                <c:pt idx="7">
                  <c:v>10 III</c:v>
                </c:pt>
                <c:pt idx="8">
                  <c:v>10 IV</c:v>
                </c:pt>
                <c:pt idx="9">
                  <c:v>11 I</c:v>
                </c:pt>
                <c:pt idx="10">
                  <c:v>11  II</c:v>
                </c:pt>
                <c:pt idx="11">
                  <c:v>11 III</c:v>
                </c:pt>
                <c:pt idx="12">
                  <c:v>11 IV</c:v>
                </c:pt>
                <c:pt idx="13">
                  <c:v>12 I</c:v>
                </c:pt>
                <c:pt idx="14">
                  <c:v>12   II</c:v>
                </c:pt>
                <c:pt idx="15">
                  <c:v>12  III</c:v>
                </c:pt>
                <c:pt idx="16">
                  <c:v>12 IV</c:v>
                </c:pt>
                <c:pt idx="17">
                  <c:v>13  I</c:v>
                </c:pt>
                <c:pt idx="18">
                  <c:v>13  II</c:v>
                </c:pt>
                <c:pt idx="19">
                  <c:v>13 III</c:v>
                </c:pt>
                <c:pt idx="20">
                  <c:v>13 IV</c:v>
                </c:pt>
                <c:pt idx="21">
                  <c:v>14 I</c:v>
                </c:pt>
                <c:pt idx="22">
                  <c:v>14  II</c:v>
                </c:pt>
                <c:pt idx="23">
                  <c:v>14 III</c:v>
                </c:pt>
                <c:pt idx="24">
                  <c:v>14 IV</c:v>
                </c:pt>
                <c:pt idx="25">
                  <c:v>15 I</c:v>
                </c:pt>
                <c:pt idx="26">
                  <c:v>15 II</c:v>
                </c:pt>
                <c:pt idx="27">
                  <c:v>15 III</c:v>
                </c:pt>
                <c:pt idx="28">
                  <c:v>15 IV</c:v>
                </c:pt>
                <c:pt idx="29">
                  <c:v>16 I</c:v>
                </c:pt>
                <c:pt idx="30">
                  <c:v>16 II</c:v>
                </c:pt>
                <c:pt idx="31">
                  <c:v>16 III</c:v>
                </c:pt>
                <c:pt idx="32">
                  <c:v>16 IV</c:v>
                </c:pt>
              </c:strCache>
            </c:strRef>
          </c:cat>
          <c:val>
            <c:numRef>
              <c:f>Allahindlused!$E$4:$AK$4</c:f>
              <c:numCache>
                <c:formatCode>0.00%</c:formatCode>
                <c:ptCount val="33"/>
                <c:pt idx="0">
                  <c:v>-3.0887588709921227E-3</c:v>
                </c:pt>
                <c:pt idx="1">
                  <c:v>-5.9227975757285391E-3</c:v>
                </c:pt>
                <c:pt idx="2">
                  <c:v>-8.9440835070329523E-3</c:v>
                </c:pt>
                <c:pt idx="3">
                  <c:v>-1.0023276008016661E-2</c:v>
                </c:pt>
                <c:pt idx="4">
                  <c:v>-8.8187694616049875E-3</c:v>
                </c:pt>
                <c:pt idx="5">
                  <c:v>-5.235739115689364E-3</c:v>
                </c:pt>
                <c:pt idx="6">
                  <c:v>-3.5185546588001456E-3</c:v>
                </c:pt>
                <c:pt idx="7">
                  <c:v>-1.2500930380744655E-3</c:v>
                </c:pt>
                <c:pt idx="8">
                  <c:v>1.4674210047581487E-4</c:v>
                </c:pt>
                <c:pt idx="9">
                  <c:v>5.3495038643045817E-5</c:v>
                </c:pt>
                <c:pt idx="10">
                  <c:v>9.0833089694987565E-5</c:v>
                </c:pt>
                <c:pt idx="11">
                  <c:v>4.2642933395850032E-4</c:v>
                </c:pt>
                <c:pt idx="12">
                  <c:v>2.4783368931431432E-5</c:v>
                </c:pt>
                <c:pt idx="13">
                  <c:v>1.4629948291479949E-3</c:v>
                </c:pt>
                <c:pt idx="14">
                  <c:v>6.0583792421250375E-4</c:v>
                </c:pt>
                <c:pt idx="15">
                  <c:v>-1.6149305232761513E-4</c:v>
                </c:pt>
                <c:pt idx="16">
                  <c:v>7.6198105318870681E-4</c:v>
                </c:pt>
                <c:pt idx="17">
                  <c:v>2.6280453677720856E-4</c:v>
                </c:pt>
                <c:pt idx="18">
                  <c:v>4.5396474120502006E-4</c:v>
                </c:pt>
                <c:pt idx="19">
                  <c:v>-2.4885147974710643E-4</c:v>
                </c:pt>
                <c:pt idx="20">
                  <c:v>1.153844378539952E-3</c:v>
                </c:pt>
                <c:pt idx="21">
                  <c:v>1.5789362671891837E-5</c:v>
                </c:pt>
                <c:pt idx="22">
                  <c:v>-2.4789685332851657E-4</c:v>
                </c:pt>
                <c:pt idx="23">
                  <c:v>-2.3970926283159609E-4</c:v>
                </c:pt>
                <c:pt idx="24">
                  <c:v>-7.5449849939083406E-4</c:v>
                </c:pt>
                <c:pt idx="25">
                  <c:v>-2.4148236438526532E-4</c:v>
                </c:pt>
                <c:pt idx="26">
                  <c:v>-2.5012007916670238E-4</c:v>
                </c:pt>
                <c:pt idx="27">
                  <c:v>-8.8927401543868626E-4</c:v>
                </c:pt>
                <c:pt idx="28">
                  <c:v>-4.2752864590126432E-4</c:v>
                </c:pt>
                <c:pt idx="29">
                  <c:v>-7.5401764986062836E-4</c:v>
                </c:pt>
                <c:pt idx="30">
                  <c:v>-1.0367138039292572E-3</c:v>
                </c:pt>
                <c:pt idx="31">
                  <c:v>-4.6053966362797027E-4</c:v>
                </c:pt>
                <c:pt idx="32">
                  <c:v>-3.8802457859832002E-4</c:v>
                </c:pt>
              </c:numCache>
            </c:numRef>
          </c:val>
          <c:extLst>
            <c:ext xmlns:c16="http://schemas.microsoft.com/office/drawing/2014/chart" uri="{C3380CC4-5D6E-409C-BE32-E72D297353CC}">
              <c16:uniqueId val="{00000000-2999-4A32-8A3C-150534F10DD2}"/>
            </c:ext>
          </c:extLst>
        </c:ser>
        <c:dLbls>
          <c:showLegendKey val="0"/>
          <c:showVal val="0"/>
          <c:showCatName val="0"/>
          <c:showSerName val="0"/>
          <c:showPercent val="0"/>
          <c:showBubbleSize val="0"/>
        </c:dLbls>
        <c:gapWidth val="10"/>
        <c:axId val="225062528"/>
        <c:axId val="225062920"/>
      </c:barChart>
      <c:lineChart>
        <c:grouping val="standard"/>
        <c:varyColors val="0"/>
        <c:ser>
          <c:idx val="2"/>
          <c:order val="1"/>
          <c:tx>
            <c:strRef>
              <c:f>Allahindlused!$A$6</c:f>
              <c:strCache>
                <c:ptCount val="1"/>
                <c:pt idx="0">
                  <c:v>Provisions/90d overdue loans, rhs</c:v>
                </c:pt>
              </c:strCache>
            </c:strRef>
          </c:tx>
          <c:spPr>
            <a:ln w="31750"/>
          </c:spPr>
          <c:marker>
            <c:symbol val="none"/>
          </c:marker>
          <c:cat>
            <c:strRef>
              <c:f>Allahindlused!$E$3:$AK$3</c:f>
              <c:strCache>
                <c:ptCount val="33"/>
                <c:pt idx="0">
                  <c:v>08 IV</c:v>
                </c:pt>
                <c:pt idx="1">
                  <c:v>09 I</c:v>
                </c:pt>
                <c:pt idx="2">
                  <c:v>09  II</c:v>
                </c:pt>
                <c:pt idx="3">
                  <c:v>09 III</c:v>
                </c:pt>
                <c:pt idx="4">
                  <c:v>09 IV</c:v>
                </c:pt>
                <c:pt idx="5">
                  <c:v>10 I</c:v>
                </c:pt>
                <c:pt idx="6">
                  <c:v>10  II</c:v>
                </c:pt>
                <c:pt idx="7">
                  <c:v>10 III</c:v>
                </c:pt>
                <c:pt idx="8">
                  <c:v>10 IV</c:v>
                </c:pt>
                <c:pt idx="9">
                  <c:v>11 I</c:v>
                </c:pt>
                <c:pt idx="10">
                  <c:v>11  II</c:v>
                </c:pt>
                <c:pt idx="11">
                  <c:v>11 III</c:v>
                </c:pt>
                <c:pt idx="12">
                  <c:v>11 IV</c:v>
                </c:pt>
                <c:pt idx="13">
                  <c:v>12 I</c:v>
                </c:pt>
                <c:pt idx="14">
                  <c:v>12   II</c:v>
                </c:pt>
                <c:pt idx="15">
                  <c:v>12  III</c:v>
                </c:pt>
                <c:pt idx="16">
                  <c:v>12 IV</c:v>
                </c:pt>
                <c:pt idx="17">
                  <c:v>13  I</c:v>
                </c:pt>
                <c:pt idx="18">
                  <c:v>13  II</c:v>
                </c:pt>
                <c:pt idx="19">
                  <c:v>13 III</c:v>
                </c:pt>
                <c:pt idx="20">
                  <c:v>13 IV</c:v>
                </c:pt>
                <c:pt idx="21">
                  <c:v>14 I</c:v>
                </c:pt>
                <c:pt idx="22">
                  <c:v>14  II</c:v>
                </c:pt>
                <c:pt idx="23">
                  <c:v>14 III</c:v>
                </c:pt>
                <c:pt idx="24">
                  <c:v>14 IV</c:v>
                </c:pt>
                <c:pt idx="25">
                  <c:v>15 I</c:v>
                </c:pt>
                <c:pt idx="26">
                  <c:v>15 II</c:v>
                </c:pt>
                <c:pt idx="27">
                  <c:v>15 III</c:v>
                </c:pt>
                <c:pt idx="28">
                  <c:v>15 IV</c:v>
                </c:pt>
                <c:pt idx="29">
                  <c:v>16 I</c:v>
                </c:pt>
                <c:pt idx="30">
                  <c:v>16 II</c:v>
                </c:pt>
                <c:pt idx="31">
                  <c:v>16 III</c:v>
                </c:pt>
                <c:pt idx="32">
                  <c:v>16 IV</c:v>
                </c:pt>
              </c:strCache>
            </c:strRef>
          </c:cat>
          <c:val>
            <c:numRef>
              <c:f>Allahindlused!$E$6:$AK$6</c:f>
              <c:numCache>
                <c:formatCode>0%</c:formatCode>
                <c:ptCount val="33"/>
                <c:pt idx="0">
                  <c:v>0.56847111001225503</c:v>
                </c:pt>
                <c:pt idx="1">
                  <c:v>0.5294901904460465</c:v>
                </c:pt>
                <c:pt idx="2">
                  <c:v>0.57393578344301832</c:v>
                </c:pt>
                <c:pt idx="3">
                  <c:v>0.66256498969067434</c:v>
                </c:pt>
                <c:pt idx="4">
                  <c:v>0.83227200613567764</c:v>
                </c:pt>
                <c:pt idx="5">
                  <c:v>0.83875622369636971</c:v>
                </c:pt>
                <c:pt idx="6">
                  <c:v>0.83675080641009647</c:v>
                </c:pt>
                <c:pt idx="7">
                  <c:v>0.8231095047341892</c:v>
                </c:pt>
                <c:pt idx="8">
                  <c:v>0.85157377077782082</c:v>
                </c:pt>
                <c:pt idx="9">
                  <c:v>0.83853964417519233</c:v>
                </c:pt>
                <c:pt idx="10">
                  <c:v>0.79791296713020587</c:v>
                </c:pt>
                <c:pt idx="11">
                  <c:v>0.77745834983520457</c:v>
                </c:pt>
                <c:pt idx="12">
                  <c:v>0.8606695153099444</c:v>
                </c:pt>
                <c:pt idx="13">
                  <c:v>0.83835950059363173</c:v>
                </c:pt>
                <c:pt idx="14">
                  <c:v>0.81366461821585834</c:v>
                </c:pt>
                <c:pt idx="15">
                  <c:v>0.82917925594962305</c:v>
                </c:pt>
                <c:pt idx="16">
                  <c:v>0.80730280452747383</c:v>
                </c:pt>
                <c:pt idx="17">
                  <c:v>0.78601548941185206</c:v>
                </c:pt>
                <c:pt idx="18">
                  <c:v>0.78896351092772488</c:v>
                </c:pt>
                <c:pt idx="19">
                  <c:v>0.76164859130780482</c:v>
                </c:pt>
                <c:pt idx="20">
                  <c:v>0.81974344471291882</c:v>
                </c:pt>
                <c:pt idx="21">
                  <c:v>0.79455045283129699</c:v>
                </c:pt>
                <c:pt idx="22">
                  <c:v>0.8461298098165243</c:v>
                </c:pt>
                <c:pt idx="23">
                  <c:v>0.79149819434088431</c:v>
                </c:pt>
                <c:pt idx="24">
                  <c:v>0.75355987662653867</c:v>
                </c:pt>
                <c:pt idx="25">
                  <c:v>0.83336672917143906</c:v>
                </c:pt>
                <c:pt idx="26">
                  <c:v>0.75542165739261258</c:v>
                </c:pt>
                <c:pt idx="27">
                  <c:v>0.73591818949495003</c:v>
                </c:pt>
                <c:pt idx="28">
                  <c:v>0.86858914114857744</c:v>
                </c:pt>
                <c:pt idx="29">
                  <c:v>0.81873383385488552</c:v>
                </c:pt>
                <c:pt idx="30">
                  <c:v>0.91007657088777838</c:v>
                </c:pt>
                <c:pt idx="31">
                  <c:v>0.91139845627211447</c:v>
                </c:pt>
                <c:pt idx="32">
                  <c:v>0.97219946391714673</c:v>
                </c:pt>
              </c:numCache>
            </c:numRef>
          </c:val>
          <c:smooth val="0"/>
          <c:extLst>
            <c:ext xmlns:c16="http://schemas.microsoft.com/office/drawing/2014/chart" uri="{C3380CC4-5D6E-409C-BE32-E72D297353CC}">
              <c16:uniqueId val="{00000001-2999-4A32-8A3C-150534F10DD2}"/>
            </c:ext>
          </c:extLst>
        </c:ser>
        <c:dLbls>
          <c:showLegendKey val="0"/>
          <c:showVal val="0"/>
          <c:showCatName val="0"/>
          <c:showSerName val="0"/>
          <c:showPercent val="0"/>
          <c:showBubbleSize val="0"/>
        </c:dLbls>
        <c:marker val="1"/>
        <c:smooth val="0"/>
        <c:axId val="225063704"/>
        <c:axId val="225063312"/>
      </c:lineChart>
      <c:catAx>
        <c:axId val="225062528"/>
        <c:scaling>
          <c:orientation val="minMax"/>
        </c:scaling>
        <c:delete val="0"/>
        <c:axPos val="b"/>
        <c:numFmt formatCode="General" sourceLinked="0"/>
        <c:majorTickMark val="out"/>
        <c:minorTickMark val="none"/>
        <c:tickLblPos val="low"/>
        <c:crossAx val="225062920"/>
        <c:crosses val="autoZero"/>
        <c:auto val="1"/>
        <c:lblAlgn val="ctr"/>
        <c:lblOffset val="100"/>
        <c:tickLblSkip val="4"/>
        <c:noMultiLvlLbl val="0"/>
      </c:catAx>
      <c:valAx>
        <c:axId val="225062920"/>
        <c:scaling>
          <c:orientation val="minMax"/>
          <c:max val="1.4000000000000002E-2"/>
          <c:min val="-1.2000000000000004E-2"/>
        </c:scaling>
        <c:delete val="0"/>
        <c:axPos val="l"/>
        <c:majorGridlines>
          <c:spPr>
            <a:ln w="9525">
              <a:solidFill>
                <a:schemeClr val="bg1">
                  <a:lumMod val="85000"/>
                </a:schemeClr>
              </a:solidFill>
              <a:prstDash val="dash"/>
            </a:ln>
          </c:spPr>
        </c:majorGridlines>
        <c:numFmt formatCode="0.00%" sourceLinked="0"/>
        <c:majorTickMark val="out"/>
        <c:minorTickMark val="none"/>
        <c:tickLblPos val="nextTo"/>
        <c:spPr>
          <a:ln>
            <a:noFill/>
          </a:ln>
        </c:spPr>
        <c:crossAx val="225062528"/>
        <c:crosses val="autoZero"/>
        <c:crossBetween val="between"/>
      </c:valAx>
      <c:valAx>
        <c:axId val="225063312"/>
        <c:scaling>
          <c:orientation val="minMax"/>
          <c:min val="0"/>
        </c:scaling>
        <c:delete val="0"/>
        <c:axPos val="r"/>
        <c:numFmt formatCode="0%" sourceLinked="1"/>
        <c:majorTickMark val="out"/>
        <c:minorTickMark val="none"/>
        <c:tickLblPos val="nextTo"/>
        <c:spPr>
          <a:ln>
            <a:noFill/>
          </a:ln>
        </c:spPr>
        <c:crossAx val="225063704"/>
        <c:crosses val="max"/>
        <c:crossBetween val="between"/>
      </c:valAx>
      <c:catAx>
        <c:axId val="225063704"/>
        <c:scaling>
          <c:orientation val="minMax"/>
        </c:scaling>
        <c:delete val="1"/>
        <c:axPos val="b"/>
        <c:numFmt formatCode="General" sourceLinked="1"/>
        <c:majorTickMark val="out"/>
        <c:minorTickMark val="none"/>
        <c:tickLblPos val="none"/>
        <c:crossAx val="225063312"/>
        <c:crosses val="autoZero"/>
        <c:auto val="1"/>
        <c:lblAlgn val="ctr"/>
        <c:lblOffset val="100"/>
        <c:noMultiLvlLbl val="0"/>
      </c:catAx>
    </c:plotArea>
    <c:legend>
      <c:legendPos val="r"/>
      <c:overlay val="0"/>
    </c:legend>
    <c:plotVisOnly val="1"/>
    <c:dispBlanksAs val="gap"/>
    <c:showDLblsOverMax val="0"/>
  </c:chart>
  <c:spPr>
    <a:ln>
      <a:noFill/>
    </a:ln>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2"/>
                </a:solidFill>
                <a:latin typeface="Atlas Grotesk Light" pitchFamily="50" charset="-70"/>
                <a:ea typeface="+mn-ea"/>
                <a:cs typeface="+mn-cs"/>
              </a:defRPr>
            </a:pPr>
            <a:r>
              <a:rPr lang="et-EE"/>
              <a:t>Quarterly write-offs and recoveries, % of credit portfolio</a:t>
            </a:r>
          </a:p>
        </c:rich>
      </c:tx>
      <c:overlay val="0"/>
      <c:spPr>
        <a:noFill/>
        <a:ln>
          <a:noFill/>
        </a:ln>
        <a:effectLst/>
      </c:spPr>
    </c:title>
    <c:autoTitleDeleted val="0"/>
    <c:plotArea>
      <c:layout/>
      <c:areaChart>
        <c:grouping val="standard"/>
        <c:varyColors val="0"/>
        <c:ser>
          <c:idx val="0"/>
          <c:order val="0"/>
          <c:tx>
            <c:strRef>
              <c:f>Mahakandmised!$B$22</c:f>
              <c:strCache>
                <c:ptCount val="1"/>
                <c:pt idx="0">
                  <c:v>Write-offs, % credit portfolio per quarter</c:v>
                </c:pt>
              </c:strCache>
            </c:strRef>
          </c:tx>
          <c:spPr>
            <a:solidFill>
              <a:schemeClr val="accent1"/>
            </a:solidFill>
            <a:ln>
              <a:noFill/>
            </a:ln>
            <a:effectLst/>
          </c:spPr>
          <c:cat>
            <c:strRef>
              <c:f>Mahakandmised!$C$21:$AA$21</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Mahakandmised!$C$22:$AA$22</c:f>
              <c:numCache>
                <c:formatCode>0.00%</c:formatCode>
                <c:ptCount val="25"/>
                <c:pt idx="0">
                  <c:v>-1.0463669042243631E-4</c:v>
                </c:pt>
                <c:pt idx="1">
                  <c:v>-1.5345173834603143E-4</c:v>
                </c:pt>
                <c:pt idx="2">
                  <c:v>-2.2899429393650418E-4</c:v>
                </c:pt>
                <c:pt idx="3">
                  <c:v>-3.3854799494499084E-4</c:v>
                </c:pt>
                <c:pt idx="4">
                  <c:v>-3.2956629577819696E-4</c:v>
                </c:pt>
                <c:pt idx="5">
                  <c:v>-5.9112248205916691E-4</c:v>
                </c:pt>
                <c:pt idx="6">
                  <c:v>-1.9887594584243888E-3</c:v>
                </c:pt>
                <c:pt idx="7">
                  <c:v>-1.4443794855681022E-3</c:v>
                </c:pt>
                <c:pt idx="8">
                  <c:v>-1.8581503386389494E-3</c:v>
                </c:pt>
                <c:pt idx="9">
                  <c:v>-2.2575269878364096E-3</c:v>
                </c:pt>
                <c:pt idx="10">
                  <c:v>-1.0744020266810702E-2</c:v>
                </c:pt>
                <c:pt idx="11">
                  <c:v>-2.9981378780946141E-3</c:v>
                </c:pt>
                <c:pt idx="12">
                  <c:v>-4.1948654269238451E-3</c:v>
                </c:pt>
                <c:pt idx="13">
                  <c:v>-1.1026065681514509E-3</c:v>
                </c:pt>
                <c:pt idx="14">
                  <c:v>-6.6483850880910298E-3</c:v>
                </c:pt>
                <c:pt idx="15">
                  <c:v>-1.2740081747472179E-3</c:v>
                </c:pt>
                <c:pt idx="16">
                  <c:v>-3.8316521809420834E-3</c:v>
                </c:pt>
                <c:pt idx="17">
                  <c:v>-1.9075576524545705E-3</c:v>
                </c:pt>
                <c:pt idx="18">
                  <c:v>-6.252871060826037E-3</c:v>
                </c:pt>
                <c:pt idx="19">
                  <c:v>-9.6736809117179648E-4</c:v>
                </c:pt>
                <c:pt idx="20">
                  <c:v>-3.0335408154085136E-3</c:v>
                </c:pt>
                <c:pt idx="21">
                  <c:v>-3.0582180575690053E-3</c:v>
                </c:pt>
                <c:pt idx="22">
                  <c:v>-1.2162062539417134E-3</c:v>
                </c:pt>
                <c:pt idx="23">
                  <c:v>-5.8483615685261459E-4</c:v>
                </c:pt>
                <c:pt idx="24">
                  <c:v>-1.2301373368608832E-3</c:v>
                </c:pt>
              </c:numCache>
            </c:numRef>
          </c:val>
          <c:extLst>
            <c:ext xmlns:c16="http://schemas.microsoft.com/office/drawing/2014/chart" uri="{C3380CC4-5D6E-409C-BE32-E72D297353CC}">
              <c16:uniqueId val="{00000000-E1D9-492C-AFF5-848D3D14CA29}"/>
            </c:ext>
          </c:extLst>
        </c:ser>
        <c:ser>
          <c:idx val="1"/>
          <c:order val="1"/>
          <c:tx>
            <c:strRef>
              <c:f>Mahakandmised!$B$23</c:f>
              <c:strCache>
                <c:ptCount val="1"/>
                <c:pt idx="0">
                  <c:v>Recoveries, % credit portfolio per quarter</c:v>
                </c:pt>
              </c:strCache>
            </c:strRef>
          </c:tx>
          <c:spPr>
            <a:solidFill>
              <a:schemeClr val="accent2"/>
            </a:solidFill>
            <a:ln w="25400">
              <a:noFill/>
            </a:ln>
            <a:effectLst/>
          </c:spPr>
          <c:cat>
            <c:strRef>
              <c:f>Mahakandmised!$C$21:$AA$21</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Mahakandmised!$C$23:$AA$23</c:f>
            </c:numRef>
          </c:val>
          <c:extLst>
            <c:ext xmlns:c16="http://schemas.microsoft.com/office/drawing/2014/chart" uri="{C3380CC4-5D6E-409C-BE32-E72D297353CC}">
              <c16:uniqueId val="{00000001-E1D9-492C-AFF5-848D3D14CA29}"/>
            </c:ext>
          </c:extLst>
        </c:ser>
        <c:dLbls>
          <c:showLegendKey val="0"/>
          <c:showVal val="0"/>
          <c:showCatName val="0"/>
          <c:showSerName val="0"/>
          <c:showPercent val="0"/>
          <c:showBubbleSize val="0"/>
        </c:dLbls>
        <c:axId val="225064488"/>
        <c:axId val="225064880"/>
      </c:areaChart>
      <c:lineChart>
        <c:grouping val="standard"/>
        <c:varyColors val="0"/>
        <c:ser>
          <c:idx val="2"/>
          <c:order val="2"/>
          <c:tx>
            <c:strRef>
              <c:f>Mahakandmised!$B$24</c:f>
              <c:strCache>
                <c:ptCount val="1"/>
                <c:pt idx="0">
                  <c:v>Cumulative write-offs, % of 2008 Q1 portfolio</c:v>
                </c:pt>
              </c:strCache>
            </c:strRef>
          </c:tx>
          <c:spPr>
            <a:ln w="28575" cap="rnd">
              <a:solidFill>
                <a:schemeClr val="accent3"/>
              </a:solidFill>
              <a:round/>
            </a:ln>
            <a:effectLst/>
          </c:spPr>
          <c:marker>
            <c:symbol val="none"/>
          </c:marker>
          <c:cat>
            <c:strRef>
              <c:f>Mahakandmised!$C$21:$AA$21</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Mahakandmised!$C$24:$AA$24</c:f>
              <c:numCache>
                <c:formatCode>0.00%</c:formatCode>
                <c:ptCount val="25"/>
                <c:pt idx="0">
                  <c:v>-1.0463669042243631E-4</c:v>
                </c:pt>
                <c:pt idx="1">
                  <c:v>-2.5642273581786407E-4</c:v>
                </c:pt>
                <c:pt idx="2">
                  <c:v>-4.8542988626246094E-4</c:v>
                </c:pt>
                <c:pt idx="3">
                  <c:v>-8.1812256216466325E-4</c:v>
                </c:pt>
                <c:pt idx="4">
                  <c:v>-1.1338126448658004E-3</c:v>
                </c:pt>
                <c:pt idx="5">
                  <c:v>-1.6772028016476073E-3</c:v>
                </c:pt>
                <c:pt idx="6">
                  <c:v>-3.4597450138375207E-3</c:v>
                </c:pt>
                <c:pt idx="7">
                  <c:v>-4.7162605722811833E-3</c:v>
                </c:pt>
                <c:pt idx="8">
                  <c:v>-6.2907473103758953E-3</c:v>
                </c:pt>
                <c:pt idx="9">
                  <c:v>-8.1437173709682543E-3</c:v>
                </c:pt>
                <c:pt idx="10">
                  <c:v>-1.6759315685673157E-2</c:v>
                </c:pt>
                <c:pt idx="11">
                  <c:v>-1.9081888565836438E-2</c:v>
                </c:pt>
                <c:pt idx="12">
                  <c:v>-2.225749418882713E-2</c:v>
                </c:pt>
                <c:pt idx="13">
                  <c:v>-2.3070947314665583E-2</c:v>
                </c:pt>
                <c:pt idx="14">
                  <c:v>-2.5696407283185396E-2</c:v>
                </c:pt>
                <c:pt idx="15">
                  <c:v>-2.6197084755757726E-2</c:v>
                </c:pt>
                <c:pt idx="16">
                  <c:v>-2.7688064807028668E-2</c:v>
                </c:pt>
                <c:pt idx="17">
                  <c:v>-2.8431556218416452E-2</c:v>
                </c:pt>
                <c:pt idx="18">
                  <c:v>-3.1002091192060276E-2</c:v>
                </c:pt>
                <c:pt idx="19">
                  <c:v>-3.1400316887119924E-2</c:v>
                </c:pt>
                <c:pt idx="20">
                  <c:v>-3.2663843547820127E-2</c:v>
                </c:pt>
                <c:pt idx="21">
                  <c:v>-3.3945646918553056E-2</c:v>
                </c:pt>
                <c:pt idx="22">
                  <c:v>-3.4464198490422419E-2</c:v>
                </c:pt>
                <c:pt idx="23">
                  <c:v>-3.4713156648613068E-2</c:v>
                </c:pt>
                <c:pt idx="24">
                  <c:v>-3.523432728933671E-2</c:v>
                </c:pt>
              </c:numCache>
            </c:numRef>
          </c:val>
          <c:smooth val="0"/>
          <c:extLst>
            <c:ext xmlns:c16="http://schemas.microsoft.com/office/drawing/2014/chart" uri="{C3380CC4-5D6E-409C-BE32-E72D297353CC}">
              <c16:uniqueId val="{00000002-E1D9-492C-AFF5-848D3D14CA29}"/>
            </c:ext>
          </c:extLst>
        </c:ser>
        <c:ser>
          <c:idx val="3"/>
          <c:order val="3"/>
          <c:tx>
            <c:strRef>
              <c:f>Mahakandmised!$B$25</c:f>
              <c:strCache>
                <c:ptCount val="1"/>
                <c:pt idx="0">
                  <c:v>Net cumul. write-offs, % of 2008 Q1 portfolio</c:v>
                </c:pt>
              </c:strCache>
            </c:strRef>
          </c:tx>
          <c:spPr>
            <a:ln w="28575" cap="rnd">
              <a:solidFill>
                <a:schemeClr val="accent4"/>
              </a:solidFill>
              <a:round/>
            </a:ln>
            <a:effectLst/>
          </c:spPr>
          <c:marker>
            <c:symbol val="none"/>
          </c:marker>
          <c:cat>
            <c:strRef>
              <c:f>Mahakandmised!$C$21:$AA$21</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Mahakandmised!$C$25:$AA$25</c:f>
            </c:numRef>
          </c:val>
          <c:smooth val="0"/>
          <c:extLst>
            <c:ext xmlns:c16="http://schemas.microsoft.com/office/drawing/2014/chart" uri="{C3380CC4-5D6E-409C-BE32-E72D297353CC}">
              <c16:uniqueId val="{00000003-E1D9-492C-AFF5-848D3D14CA29}"/>
            </c:ext>
          </c:extLst>
        </c:ser>
        <c:dLbls>
          <c:showLegendKey val="0"/>
          <c:showVal val="0"/>
          <c:showCatName val="0"/>
          <c:showSerName val="0"/>
          <c:showPercent val="0"/>
          <c:showBubbleSize val="0"/>
        </c:dLbls>
        <c:marker val="1"/>
        <c:smooth val="0"/>
        <c:axId val="225065664"/>
        <c:axId val="225065272"/>
      </c:lineChart>
      <c:catAx>
        <c:axId val="22506448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064880"/>
        <c:crosses val="autoZero"/>
        <c:auto val="1"/>
        <c:lblAlgn val="ctr"/>
        <c:lblOffset val="100"/>
        <c:noMultiLvlLbl val="0"/>
      </c:catAx>
      <c:valAx>
        <c:axId val="22506488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Write-offs and recoveries, % per quarter</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064488"/>
        <c:crosses val="autoZero"/>
        <c:crossBetween val="between"/>
      </c:valAx>
      <c:valAx>
        <c:axId val="225065272"/>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Cumulative write-offs, % of Q1 08 portfolio</a:t>
                </a:r>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065664"/>
        <c:crosses val="max"/>
        <c:crossBetween val="between"/>
      </c:valAx>
      <c:catAx>
        <c:axId val="225065664"/>
        <c:scaling>
          <c:orientation val="minMax"/>
        </c:scaling>
        <c:delete val="1"/>
        <c:axPos val="b"/>
        <c:numFmt formatCode="General" sourceLinked="1"/>
        <c:majorTickMark val="out"/>
        <c:minorTickMark val="none"/>
        <c:tickLblPos val="none"/>
        <c:crossAx val="225065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legend>
    <c:plotVisOnly val="1"/>
    <c:dispBlanksAs val="zero"/>
    <c:showDLblsOverMax val="0"/>
  </c:chart>
  <c:spPr>
    <a:solidFill>
      <a:schemeClr val="bg1"/>
    </a:solidFill>
    <a:ln w="9525" cap="flat" cmpd="sng" algn="ctr">
      <a:noFill/>
      <a:round/>
    </a:ln>
    <a:effectLst/>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2"/>
                </a:solidFill>
                <a:latin typeface="Atlas Grotesk Light" pitchFamily="50" charset="-70"/>
                <a:ea typeface="+mn-ea"/>
                <a:cs typeface="+mn-cs"/>
              </a:defRPr>
            </a:pPr>
            <a:r>
              <a:rPr lang="et-EE" sz="1500" b="1"/>
              <a:t>Write-offs by client type, % of respective outstanding loans</a:t>
            </a:r>
          </a:p>
        </c:rich>
      </c:tx>
      <c:overlay val="0"/>
      <c:spPr>
        <a:noFill/>
        <a:ln>
          <a:noFill/>
        </a:ln>
        <a:effectLst/>
      </c:spPr>
    </c:title>
    <c:autoTitleDeleted val="0"/>
    <c:plotArea>
      <c:layout/>
      <c:barChart>
        <c:barDir val="col"/>
        <c:grouping val="clustered"/>
        <c:varyColors val="0"/>
        <c:ser>
          <c:idx val="0"/>
          <c:order val="0"/>
          <c:tx>
            <c:strRef>
              <c:f>Mahakandmised!$B$37</c:f>
              <c:strCache>
                <c:ptCount val="1"/>
                <c:pt idx="0">
                  <c:v>Households (l.h.s.)</c:v>
                </c:pt>
              </c:strCache>
            </c:strRef>
          </c:tx>
          <c:spPr>
            <a:solidFill>
              <a:schemeClr val="accent1"/>
            </a:solidFill>
            <a:ln>
              <a:noFill/>
            </a:ln>
            <a:effectLst/>
          </c:spPr>
          <c:invertIfNegative val="0"/>
          <c:cat>
            <c:strRef>
              <c:f>Mahakandmised!$C$36:$AA$36</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Mahakandmised!$C$37:$AA$37</c:f>
              <c:numCache>
                <c:formatCode>0.00%</c:formatCode>
                <c:ptCount val="25"/>
                <c:pt idx="0">
                  <c:v>2.4224479779716096E-4</c:v>
                </c:pt>
                <c:pt idx="1">
                  <c:v>3.196206215224043E-4</c:v>
                </c:pt>
                <c:pt idx="2">
                  <c:v>4.3939699952731627E-4</c:v>
                </c:pt>
                <c:pt idx="3">
                  <c:v>4.2155928270660423E-4</c:v>
                </c:pt>
                <c:pt idx="4">
                  <c:v>5.5821723540672684E-4</c:v>
                </c:pt>
                <c:pt idx="5">
                  <c:v>5.9743047040385468E-4</c:v>
                </c:pt>
                <c:pt idx="6">
                  <c:v>1.2339575230808056E-3</c:v>
                </c:pt>
                <c:pt idx="7">
                  <c:v>1.1196831069957419E-3</c:v>
                </c:pt>
                <c:pt idx="8">
                  <c:v>9.4064226820628107E-4</c:v>
                </c:pt>
                <c:pt idx="9">
                  <c:v>1.286696739332156E-3</c:v>
                </c:pt>
                <c:pt idx="10">
                  <c:v>4.0716368485152485E-3</c:v>
                </c:pt>
                <c:pt idx="11">
                  <c:v>1.8412321527289392E-3</c:v>
                </c:pt>
                <c:pt idx="12">
                  <c:v>2.2405055131288309E-3</c:v>
                </c:pt>
                <c:pt idx="13">
                  <c:v>7.7342998875679742E-4</c:v>
                </c:pt>
                <c:pt idx="14">
                  <c:v>1.7611033720276378E-3</c:v>
                </c:pt>
                <c:pt idx="15">
                  <c:v>1.0051147817557355E-3</c:v>
                </c:pt>
                <c:pt idx="16">
                  <c:v>1.9312950970220527E-3</c:v>
                </c:pt>
                <c:pt idx="17">
                  <c:v>1.2315554654108861E-3</c:v>
                </c:pt>
                <c:pt idx="18">
                  <c:v>4.3988848431281615E-3</c:v>
                </c:pt>
                <c:pt idx="19">
                  <c:v>1.1043510713732863E-3</c:v>
                </c:pt>
                <c:pt idx="20">
                  <c:v>2.0403918764770311E-3</c:v>
                </c:pt>
                <c:pt idx="21">
                  <c:v>2.0865236064048272E-3</c:v>
                </c:pt>
                <c:pt idx="22">
                  <c:v>9.5939558665031832E-4</c:v>
                </c:pt>
                <c:pt idx="23">
                  <c:v>6.7370215003211237E-4</c:v>
                </c:pt>
                <c:pt idx="24">
                  <c:v>1.8964224303212615E-3</c:v>
                </c:pt>
              </c:numCache>
            </c:numRef>
          </c:val>
          <c:extLst>
            <c:ext xmlns:c16="http://schemas.microsoft.com/office/drawing/2014/chart" uri="{C3380CC4-5D6E-409C-BE32-E72D297353CC}">
              <c16:uniqueId val="{00000000-5DC0-41F4-AEE3-2AE684BDAD86}"/>
            </c:ext>
          </c:extLst>
        </c:ser>
        <c:ser>
          <c:idx val="1"/>
          <c:order val="1"/>
          <c:tx>
            <c:strRef>
              <c:f>Mahakandmised!$B$38</c:f>
              <c:strCache>
                <c:ptCount val="1"/>
                <c:pt idx="0">
                  <c:v>NFCs (l.h.s.)</c:v>
                </c:pt>
              </c:strCache>
            </c:strRef>
          </c:tx>
          <c:spPr>
            <a:solidFill>
              <a:schemeClr val="accent2"/>
            </a:solidFill>
            <a:ln>
              <a:noFill/>
            </a:ln>
            <a:effectLst/>
          </c:spPr>
          <c:invertIfNegative val="0"/>
          <c:cat>
            <c:strRef>
              <c:f>Mahakandmised!$C$36:$AA$36</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Mahakandmised!$C$38:$AA$38</c:f>
              <c:numCache>
                <c:formatCode>0.00%</c:formatCode>
                <c:ptCount val="25"/>
                <c:pt idx="0">
                  <c:v>7.7444853446372529E-6</c:v>
                </c:pt>
                <c:pt idx="1">
                  <c:v>3.0748440380756727E-5</c:v>
                </c:pt>
                <c:pt idx="2">
                  <c:v>7.1739592199197692E-5</c:v>
                </c:pt>
                <c:pt idx="3">
                  <c:v>2.9831868647592076E-4</c:v>
                </c:pt>
                <c:pt idx="4">
                  <c:v>1.6258755991341092E-4</c:v>
                </c:pt>
                <c:pt idx="5">
                  <c:v>6.3237022343822988E-4</c:v>
                </c:pt>
                <c:pt idx="6">
                  <c:v>2.8556892090943978E-3</c:v>
                </c:pt>
                <c:pt idx="7">
                  <c:v>1.8756059489969761E-3</c:v>
                </c:pt>
                <c:pt idx="8">
                  <c:v>2.9575975844630636E-3</c:v>
                </c:pt>
                <c:pt idx="9">
                  <c:v>3.4460536713164006E-3</c:v>
                </c:pt>
                <c:pt idx="10">
                  <c:v>1.8778299024250523E-2</c:v>
                </c:pt>
                <c:pt idx="11">
                  <c:v>4.5749014579682815E-3</c:v>
                </c:pt>
                <c:pt idx="12">
                  <c:v>6.8768106190677794E-3</c:v>
                </c:pt>
                <c:pt idx="13">
                  <c:v>1.4855882985697496E-3</c:v>
                </c:pt>
                <c:pt idx="14">
                  <c:v>1.3679164007393762E-2</c:v>
                </c:pt>
                <c:pt idx="15">
                  <c:v>1.763868500474645E-3</c:v>
                </c:pt>
                <c:pt idx="16">
                  <c:v>6.9664481310117501E-3</c:v>
                </c:pt>
                <c:pt idx="17">
                  <c:v>2.7030512226877464E-3</c:v>
                </c:pt>
                <c:pt idx="18">
                  <c:v>9.3792738528578647E-3</c:v>
                </c:pt>
                <c:pt idx="19">
                  <c:v>9.3797617608199413E-4</c:v>
                </c:pt>
                <c:pt idx="20">
                  <c:v>4.5620621619247084E-3</c:v>
                </c:pt>
                <c:pt idx="21">
                  <c:v>4.4670555742534687E-3</c:v>
                </c:pt>
                <c:pt idx="22">
                  <c:v>1.679414358159757E-3</c:v>
                </c:pt>
                <c:pt idx="23">
                  <c:v>5.695068028362852E-4</c:v>
                </c:pt>
                <c:pt idx="24">
                  <c:v>6.5397233633843655E-4</c:v>
                </c:pt>
              </c:numCache>
            </c:numRef>
          </c:val>
          <c:extLst>
            <c:ext xmlns:c16="http://schemas.microsoft.com/office/drawing/2014/chart" uri="{C3380CC4-5D6E-409C-BE32-E72D297353CC}">
              <c16:uniqueId val="{00000001-5DC0-41F4-AEE3-2AE684BDAD86}"/>
            </c:ext>
          </c:extLst>
        </c:ser>
        <c:dLbls>
          <c:showLegendKey val="0"/>
          <c:showVal val="0"/>
          <c:showCatName val="0"/>
          <c:showSerName val="0"/>
          <c:showPercent val="0"/>
          <c:showBubbleSize val="0"/>
        </c:dLbls>
        <c:gapWidth val="219"/>
        <c:overlap val="-27"/>
        <c:axId val="225262552"/>
        <c:axId val="225262944"/>
      </c:barChart>
      <c:lineChart>
        <c:grouping val="standard"/>
        <c:varyColors val="0"/>
        <c:ser>
          <c:idx val="2"/>
          <c:order val="2"/>
          <c:tx>
            <c:strRef>
              <c:f>Mahakandmised!$B$39</c:f>
              <c:strCache>
                <c:ptCount val="1"/>
                <c:pt idx="0">
                  <c:v>Households - cumulative (r.h.s.)</c:v>
                </c:pt>
              </c:strCache>
            </c:strRef>
          </c:tx>
          <c:spPr>
            <a:ln w="28575" cap="rnd">
              <a:solidFill>
                <a:schemeClr val="accent3"/>
              </a:solidFill>
              <a:round/>
            </a:ln>
            <a:effectLst/>
          </c:spPr>
          <c:marker>
            <c:symbol val="none"/>
          </c:marker>
          <c:cat>
            <c:strRef>
              <c:f>Mahakandmised!$C$36:$AA$36</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Mahakandmised!$C$39:$AA$39</c:f>
              <c:numCache>
                <c:formatCode>0.00%</c:formatCode>
                <c:ptCount val="25"/>
                <c:pt idx="0">
                  <c:v>2.4224479779716096E-4</c:v>
                </c:pt>
                <c:pt idx="1">
                  <c:v>5.6982045270367486E-4</c:v>
                </c:pt>
                <c:pt idx="2">
                  <c:v>1.0308506469928487E-3</c:v>
                </c:pt>
                <c:pt idx="3">
                  <c:v>1.4697768039595115E-3</c:v>
                </c:pt>
                <c:pt idx="4">
                  <c:v>2.0409619658938176E-3</c:v>
                </c:pt>
                <c:pt idx="5">
                  <c:v>2.6436852615298483E-3</c:v>
                </c:pt>
                <c:pt idx="6">
                  <c:v>3.8724569120879913E-3</c:v>
                </c:pt>
                <c:pt idx="7">
                  <c:v>4.968847262945596E-3</c:v>
                </c:pt>
                <c:pt idx="8">
                  <c:v>5.8757076368975434E-3</c:v>
                </c:pt>
                <c:pt idx="9">
                  <c:v>7.0980860879680079E-3</c:v>
                </c:pt>
                <c:pt idx="10">
                  <c:v>1.0912316953656293E-2</c:v>
                </c:pt>
                <c:pt idx="11">
                  <c:v>1.2608001351935124E-2</c:v>
                </c:pt>
                <c:pt idx="12">
                  <c:v>1.464020094273363E-2</c:v>
                </c:pt>
                <c:pt idx="13">
                  <c:v>1.5332591711983822E-2</c:v>
                </c:pt>
                <c:pt idx="14">
                  <c:v>1.6212644734385835E-2</c:v>
                </c:pt>
                <c:pt idx="15">
                  <c:v>1.6711376127090793E-2</c:v>
                </c:pt>
                <c:pt idx="16">
                  <c:v>1.7665500741239494E-2</c:v>
                </c:pt>
                <c:pt idx="17">
                  <c:v>1.8273780583526539E-2</c:v>
                </c:pt>
                <c:pt idx="18">
                  <c:v>2.048750254639958E-2</c:v>
                </c:pt>
                <c:pt idx="19">
                  <c:v>2.1041682728473291E-2</c:v>
                </c:pt>
                <c:pt idx="20">
                  <c:v>2.2062686948806445E-2</c:v>
                </c:pt>
                <c:pt idx="21">
                  <c:v>2.3113682046596484E-2</c:v>
                </c:pt>
                <c:pt idx="22">
                  <c:v>2.3600079313779661E-2</c:v>
                </c:pt>
                <c:pt idx="23">
                  <c:v>2.3942441397115807E-2</c:v>
                </c:pt>
                <c:pt idx="24">
                  <c:v>2.4905081882717232E-2</c:v>
                </c:pt>
              </c:numCache>
            </c:numRef>
          </c:val>
          <c:smooth val="0"/>
          <c:extLst>
            <c:ext xmlns:c16="http://schemas.microsoft.com/office/drawing/2014/chart" uri="{C3380CC4-5D6E-409C-BE32-E72D297353CC}">
              <c16:uniqueId val="{00000002-5DC0-41F4-AEE3-2AE684BDAD86}"/>
            </c:ext>
          </c:extLst>
        </c:ser>
        <c:ser>
          <c:idx val="3"/>
          <c:order val="3"/>
          <c:tx>
            <c:strRef>
              <c:f>Mahakandmised!$B$40</c:f>
              <c:strCache>
                <c:ptCount val="1"/>
                <c:pt idx="0">
                  <c:v>NFCs - cumulative (r.h.s.)</c:v>
                </c:pt>
              </c:strCache>
            </c:strRef>
          </c:tx>
          <c:spPr>
            <a:ln w="28575" cap="rnd">
              <a:solidFill>
                <a:schemeClr val="accent4"/>
              </a:solidFill>
              <a:round/>
            </a:ln>
            <a:effectLst/>
          </c:spPr>
          <c:marker>
            <c:symbol val="none"/>
          </c:marker>
          <c:cat>
            <c:strRef>
              <c:f>Mahakandmised!$C$36:$AA$36</c:f>
              <c:strCache>
                <c:ptCount val="25"/>
                <c:pt idx="0">
                  <c:v>II    08</c:v>
                </c:pt>
                <c:pt idx="1">
                  <c:v>III    08</c:v>
                </c:pt>
                <c:pt idx="2">
                  <c:v>IV    08</c:v>
                </c:pt>
                <c:pt idx="3">
                  <c:v>I    09</c:v>
                </c:pt>
                <c:pt idx="4">
                  <c:v>II    09</c:v>
                </c:pt>
                <c:pt idx="5">
                  <c:v>III    09</c:v>
                </c:pt>
                <c:pt idx="6">
                  <c:v>IV    09</c:v>
                </c:pt>
                <c:pt idx="7">
                  <c:v>I    10</c:v>
                </c:pt>
                <c:pt idx="8">
                  <c:v>II    10</c:v>
                </c:pt>
                <c:pt idx="9">
                  <c:v>III    10</c:v>
                </c:pt>
                <c:pt idx="10">
                  <c:v>IV    10</c:v>
                </c:pt>
                <c:pt idx="11">
                  <c:v>I    11</c:v>
                </c:pt>
                <c:pt idx="12">
                  <c:v>II    11</c:v>
                </c:pt>
                <c:pt idx="13">
                  <c:v>III    11</c:v>
                </c:pt>
                <c:pt idx="14">
                  <c:v>IV    11</c:v>
                </c:pt>
                <c:pt idx="15">
                  <c:v>I    12</c:v>
                </c:pt>
                <c:pt idx="16">
                  <c:v>II    12</c:v>
                </c:pt>
                <c:pt idx="17">
                  <c:v>III    12</c:v>
                </c:pt>
                <c:pt idx="18">
                  <c:v>IV    12</c:v>
                </c:pt>
                <c:pt idx="19">
                  <c:v>I    13</c:v>
                </c:pt>
                <c:pt idx="20">
                  <c:v>II    13</c:v>
                </c:pt>
                <c:pt idx="21">
                  <c:v>III    13</c:v>
                </c:pt>
                <c:pt idx="22">
                  <c:v>IV    13</c:v>
                </c:pt>
                <c:pt idx="23">
                  <c:v>I    14</c:v>
                </c:pt>
                <c:pt idx="24">
                  <c:v>II    14</c:v>
                </c:pt>
              </c:strCache>
            </c:strRef>
          </c:cat>
          <c:val>
            <c:numRef>
              <c:f>Mahakandmised!$C$40:$AA$40</c:f>
              <c:numCache>
                <c:formatCode>0.00%</c:formatCode>
                <c:ptCount val="25"/>
                <c:pt idx="0">
                  <c:v>7.7444853446372529E-6</c:v>
                </c:pt>
                <c:pt idx="1">
                  <c:v>3.7023689112358439E-5</c:v>
                </c:pt>
                <c:pt idx="2">
                  <c:v>1.0631943886843898E-4</c:v>
                </c:pt>
                <c:pt idx="3">
                  <c:v>3.8186564380352769E-4</c:v>
                </c:pt>
                <c:pt idx="4">
                  <c:v>5.2616601899482687E-4</c:v>
                </c:pt>
                <c:pt idx="5">
                  <c:v>1.0626931260160916E-3</c:v>
                </c:pt>
                <c:pt idx="6">
                  <c:v>3.3893879753316846E-3</c:v>
                </c:pt>
                <c:pt idx="7">
                  <c:v>4.855241257734272E-3</c:v>
                </c:pt>
                <c:pt idx="8">
                  <c:v>7.0457340441915806E-3</c:v>
                </c:pt>
                <c:pt idx="9">
                  <c:v>9.5061761885929623E-3</c:v>
                </c:pt>
                <c:pt idx="10">
                  <c:v>2.2305430863155416E-2</c:v>
                </c:pt>
                <c:pt idx="11">
                  <c:v>2.5253573340418754E-2</c:v>
                </c:pt>
                <c:pt idx="12">
                  <c:v>2.9517751567997505E-2</c:v>
                </c:pt>
                <c:pt idx="13">
                  <c:v>3.0405976179087663E-2</c:v>
                </c:pt>
                <c:pt idx="14">
                  <c:v>3.4530390429951881E-2</c:v>
                </c:pt>
                <c:pt idx="15">
                  <c:v>3.5047533124892331E-2</c:v>
                </c:pt>
                <c:pt idx="16">
                  <c:v>3.7049620265076494E-2</c:v>
                </c:pt>
                <c:pt idx="17">
                  <c:v>3.7837329237019331E-2</c:v>
                </c:pt>
                <c:pt idx="18">
                  <c:v>4.0857894889799219E-2</c:v>
                </c:pt>
                <c:pt idx="19">
                  <c:v>4.1162658971484946E-2</c:v>
                </c:pt>
                <c:pt idx="20">
                  <c:v>4.2678188215361235E-2</c:v>
                </c:pt>
                <c:pt idx="21">
                  <c:v>4.4164402802575602E-2</c:v>
                </c:pt>
                <c:pt idx="22">
                  <c:v>4.4743648866092618E-2</c:v>
                </c:pt>
                <c:pt idx="23">
                  <c:v>4.4938962752753872E-2</c:v>
                </c:pt>
                <c:pt idx="24">
                  <c:v>4.516228550842212E-2</c:v>
                </c:pt>
              </c:numCache>
            </c:numRef>
          </c:val>
          <c:smooth val="0"/>
          <c:extLst>
            <c:ext xmlns:c16="http://schemas.microsoft.com/office/drawing/2014/chart" uri="{C3380CC4-5D6E-409C-BE32-E72D297353CC}">
              <c16:uniqueId val="{00000003-5DC0-41F4-AEE3-2AE684BDAD86}"/>
            </c:ext>
          </c:extLst>
        </c:ser>
        <c:dLbls>
          <c:showLegendKey val="0"/>
          <c:showVal val="0"/>
          <c:showCatName val="0"/>
          <c:showSerName val="0"/>
          <c:showPercent val="0"/>
          <c:showBubbleSize val="0"/>
        </c:dLbls>
        <c:marker val="1"/>
        <c:smooth val="0"/>
        <c:axId val="225263728"/>
        <c:axId val="225263336"/>
      </c:lineChart>
      <c:catAx>
        <c:axId val="22526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2944"/>
        <c:crosses val="autoZero"/>
        <c:auto val="1"/>
        <c:lblAlgn val="ctr"/>
        <c:lblOffset val="100"/>
        <c:noMultiLvlLbl val="0"/>
      </c:catAx>
      <c:valAx>
        <c:axId val="225262944"/>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Quarterly write-offs</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2552"/>
        <c:crosses val="autoZero"/>
        <c:crossBetween val="between"/>
      </c:valAx>
      <c:valAx>
        <c:axId val="22526333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r>
                  <a:rPr lang="et-EE"/>
                  <a:t>Cumulative write-ofs, % Q1 '08 portfolio</a:t>
                </a:r>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crossAx val="225263728"/>
        <c:crosses val="max"/>
        <c:crossBetween val="between"/>
      </c:valAx>
      <c:catAx>
        <c:axId val="225263728"/>
        <c:scaling>
          <c:orientation val="minMax"/>
        </c:scaling>
        <c:delete val="1"/>
        <c:axPos val="b"/>
        <c:numFmt formatCode="General" sourceLinked="1"/>
        <c:majorTickMark val="out"/>
        <c:minorTickMark val="none"/>
        <c:tickLblPos val="none"/>
        <c:crossAx val="225263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tlas Grotesk Light" pitchFamily="50" charset="-70"/>
              <a:ea typeface="+mn-ea"/>
              <a:cs typeface="+mn-cs"/>
            </a:defRPr>
          </a:pPr>
          <a:endParaRPr lang="et-EE"/>
        </a:p>
      </c:txPr>
    </c:legend>
    <c:plotVisOnly val="1"/>
    <c:dispBlanksAs val="gap"/>
    <c:showDLblsOverMax val="0"/>
  </c:chart>
  <c:spPr>
    <a:solidFill>
      <a:schemeClr val="bg1"/>
    </a:solidFill>
    <a:ln w="9525" cap="flat" cmpd="sng" algn="ctr">
      <a:noFill/>
      <a:round/>
    </a:ln>
    <a:effectLst/>
  </c:spPr>
  <c:txPr>
    <a:bodyPr/>
    <a:lstStyle/>
    <a:p>
      <a:pPr>
        <a:defRPr sz="1200">
          <a:solidFill>
            <a:schemeClr val="tx2"/>
          </a:solidFill>
          <a:latin typeface="Atlas Grotesk Light" pitchFamily="50" charset="-70"/>
        </a:defRPr>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0.21042</cdr:x>
      <cdr:y>0.88889</cdr:y>
    </cdr:from>
    <cdr:to>
      <cdr:x>0.41042</cdr:x>
      <cdr:y>0.9745</cdr:y>
    </cdr:to>
    <cdr:sp macro="" textlink="">
      <cdr:nvSpPr>
        <cdr:cNvPr id="2" name="TextBox 1"/>
        <cdr:cNvSpPr txBox="1"/>
      </cdr:nvSpPr>
      <cdr:spPr>
        <a:xfrm xmlns:a="http://schemas.openxmlformats.org/drawingml/2006/main">
          <a:off x="2082234" y="3260441"/>
          <a:ext cx="1979122" cy="3140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t-EE" sz="1400" b="1" dirty="0">
              <a:solidFill>
                <a:schemeClr val="tx2"/>
              </a:solidFill>
              <a:latin typeface="Atlas Grotesk Light" pitchFamily="50" charset="-70"/>
              <a:cs typeface="Arial" pitchFamily="34" charset="0"/>
            </a:rPr>
            <a:t>Swedbank</a:t>
          </a:r>
          <a:endParaRPr lang="en-US" sz="1400" b="1" dirty="0">
            <a:solidFill>
              <a:schemeClr val="tx2"/>
            </a:solidFill>
            <a:latin typeface="Atlas Grotesk Light" pitchFamily="50" charset="-70"/>
            <a:cs typeface="Arial" pitchFamily="34" charset="0"/>
          </a:endParaRPr>
        </a:p>
      </cdr:txBody>
    </cdr:sp>
  </cdr:relSizeAnchor>
  <cdr:relSizeAnchor xmlns:cdr="http://schemas.openxmlformats.org/drawingml/2006/chartDrawing">
    <cdr:from>
      <cdr:x>0.71458</cdr:x>
      <cdr:y>0.88889</cdr:y>
    </cdr:from>
    <cdr:to>
      <cdr:x>0.85625</cdr:x>
      <cdr:y>0.95972</cdr:y>
    </cdr:to>
    <cdr:sp macro="" textlink="">
      <cdr:nvSpPr>
        <cdr:cNvPr id="3" name="TextBox 1"/>
        <cdr:cNvSpPr txBox="1"/>
      </cdr:nvSpPr>
      <cdr:spPr>
        <a:xfrm xmlns:a="http://schemas.openxmlformats.org/drawingml/2006/main">
          <a:off x="7514237" y="3937005"/>
          <a:ext cx="1489746" cy="3137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t-EE" sz="1400" b="1" dirty="0">
              <a:solidFill>
                <a:schemeClr val="tx2"/>
              </a:solidFill>
              <a:latin typeface="Atlas Grotesk Light" pitchFamily="50" charset="-70"/>
              <a:cs typeface="Arial" pitchFamily="34" charset="0"/>
            </a:rPr>
            <a:t>SEB</a:t>
          </a:r>
          <a:endParaRPr lang="en-US" sz="1400" b="1" dirty="0">
            <a:solidFill>
              <a:schemeClr val="tx2"/>
            </a:solidFill>
            <a:latin typeface="Atlas Grotesk Light" pitchFamily="50" charset="-7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6" y="0"/>
            <a:ext cx="2945659" cy="498136"/>
          </a:xfrm>
          <a:prstGeom prst="rect">
            <a:avLst/>
          </a:prstGeom>
        </p:spPr>
        <p:txBody>
          <a:bodyPr vert="horz" lIns="91440" tIns="45720" rIns="91440" bIns="45720" rtlCol="0"/>
          <a:lstStyle>
            <a:lvl1pPr algn="r">
              <a:defRPr sz="1200"/>
            </a:lvl1pPr>
          </a:lstStyle>
          <a:p>
            <a:fld id="{668103C5-C8F5-8D42-985A-F162305190A3}" type="datetimeFigureOut">
              <a:rPr lang="en-US" smtClean="0"/>
              <a:pPr/>
              <a:t>11/29/2017</a:t>
            </a:fld>
            <a:endParaRPr lang="en-US"/>
          </a:p>
        </p:txBody>
      </p:sp>
      <p:sp>
        <p:nvSpPr>
          <p:cNvPr id="4" name="Footer Placeholder 3"/>
          <p:cNvSpPr>
            <a:spLocks noGrp="1"/>
          </p:cNvSpPr>
          <p:nvPr>
            <p:ph type="ftr" sz="quarter" idx="2"/>
          </p:nvPr>
        </p:nvSpPr>
        <p:spPr>
          <a:xfrm>
            <a:off x="3" y="9430093"/>
            <a:ext cx="2945659" cy="49813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6" y="9430093"/>
            <a:ext cx="2945659" cy="498135"/>
          </a:xfrm>
          <a:prstGeom prst="rect">
            <a:avLst/>
          </a:prstGeom>
        </p:spPr>
        <p:txBody>
          <a:bodyPr vert="horz" lIns="91440" tIns="45720" rIns="91440" bIns="45720" rtlCol="0" anchor="b"/>
          <a:lstStyle>
            <a:lvl1pPr algn="r">
              <a:defRPr sz="1200"/>
            </a:lvl1pPr>
          </a:lstStyle>
          <a:p>
            <a:fld id="{A74DCB64-C9A7-AA4F-AFA5-12AD60348A32}" type="slidenum">
              <a:rPr lang="en-US" smtClean="0"/>
              <a:pPr/>
              <a:t>‹#›</a:t>
            </a:fld>
            <a:endParaRPr lang="en-US"/>
          </a:p>
        </p:txBody>
      </p:sp>
    </p:spTree>
    <p:extLst>
      <p:ext uri="{BB962C8B-B14F-4D97-AF65-F5344CB8AC3E}">
        <p14:creationId xmlns:p14="http://schemas.microsoft.com/office/powerpoint/2010/main" val="191454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6" y="0"/>
            <a:ext cx="2945659" cy="498136"/>
          </a:xfrm>
          <a:prstGeom prst="rect">
            <a:avLst/>
          </a:prstGeom>
        </p:spPr>
        <p:txBody>
          <a:bodyPr vert="horz" lIns="91440" tIns="45720" rIns="91440" bIns="45720" rtlCol="0"/>
          <a:lstStyle>
            <a:lvl1pPr algn="r">
              <a:defRPr sz="1200"/>
            </a:lvl1pPr>
          </a:lstStyle>
          <a:p>
            <a:fld id="{6FAC1350-C846-C24E-BFC6-4CAC6F7AF3B6}" type="datetimeFigureOut">
              <a:rPr lang="en-US" smtClean="0"/>
              <a:pPr/>
              <a:t>11/29/2017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3" y="9430093"/>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6" y="9430093"/>
            <a:ext cx="2945659" cy="498135"/>
          </a:xfrm>
          <a:prstGeom prst="rect">
            <a:avLst/>
          </a:prstGeom>
        </p:spPr>
        <p:txBody>
          <a:bodyPr vert="horz" lIns="91440" tIns="45720" rIns="91440" bIns="45720" rtlCol="0" anchor="b"/>
          <a:lstStyle>
            <a:lvl1pPr algn="r">
              <a:defRPr sz="1200"/>
            </a:lvl1pPr>
          </a:lstStyle>
          <a:p>
            <a:fld id="{390EDD66-E887-DB40-BE68-E0EC1C037B37}" type="slidenum">
              <a:rPr lang="en-US" smtClean="0"/>
              <a:pPr/>
              <a:t>‹#›</a:t>
            </a:fld>
            <a:endParaRPr lang="en-US"/>
          </a:p>
        </p:txBody>
      </p:sp>
    </p:spTree>
    <p:extLst>
      <p:ext uri="{BB962C8B-B14F-4D97-AF65-F5344CB8AC3E}">
        <p14:creationId xmlns:p14="http://schemas.microsoft.com/office/powerpoint/2010/main" val="39203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smtClean="0"/>
              <a:t>For</a:t>
            </a:r>
            <a:r>
              <a:rPr lang="et-EE" dirty="0" smtClean="0"/>
              <a:t> </a:t>
            </a:r>
            <a:r>
              <a:rPr lang="et-EE" dirty="0" err="1" smtClean="0"/>
              <a:t>example</a:t>
            </a:r>
            <a:r>
              <a:rPr lang="et-EE" dirty="0" smtClean="0"/>
              <a:t> look on </a:t>
            </a:r>
            <a:r>
              <a:rPr lang="et-EE" dirty="0" err="1" smtClean="0"/>
              <a:t>Japanese</a:t>
            </a:r>
            <a:r>
              <a:rPr lang="et-EE" dirty="0" smtClean="0"/>
              <a:t> </a:t>
            </a:r>
            <a:r>
              <a:rPr lang="et-EE" dirty="0" err="1" smtClean="0"/>
              <a:t>zombie</a:t>
            </a:r>
            <a:r>
              <a:rPr lang="et-EE" baseline="0" dirty="0" smtClean="0"/>
              <a:t> </a:t>
            </a:r>
            <a:r>
              <a:rPr lang="et-EE" baseline="0" dirty="0" err="1" smtClean="0"/>
              <a:t>lending</a:t>
            </a:r>
            <a:r>
              <a:rPr lang="et-EE" baseline="0" dirty="0" smtClean="0"/>
              <a:t> in 1990s</a:t>
            </a:r>
            <a:endParaRPr lang="en-GB"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2</a:t>
            </a:fld>
            <a:endParaRPr lang="en-US"/>
          </a:p>
        </p:txBody>
      </p:sp>
    </p:spTree>
    <p:extLst>
      <p:ext uri="{BB962C8B-B14F-4D97-AF65-F5344CB8AC3E}">
        <p14:creationId xmlns:p14="http://schemas.microsoft.com/office/powerpoint/2010/main" val="370801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17</a:t>
            </a:fld>
            <a:endParaRPr lang="en-US"/>
          </a:p>
        </p:txBody>
      </p:sp>
    </p:spTree>
    <p:extLst>
      <p:ext uri="{BB962C8B-B14F-4D97-AF65-F5344CB8AC3E}">
        <p14:creationId xmlns:p14="http://schemas.microsoft.com/office/powerpoint/2010/main" val="320744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18</a:t>
            </a:fld>
            <a:endParaRPr lang="en-US"/>
          </a:p>
        </p:txBody>
      </p:sp>
    </p:spTree>
    <p:extLst>
      <p:ext uri="{BB962C8B-B14F-4D97-AF65-F5344CB8AC3E}">
        <p14:creationId xmlns:p14="http://schemas.microsoft.com/office/powerpoint/2010/main" val="417299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28</a:t>
            </a:fld>
            <a:endParaRPr lang="en-US"/>
          </a:p>
        </p:txBody>
      </p:sp>
    </p:spTree>
    <p:extLst>
      <p:ext uri="{BB962C8B-B14F-4D97-AF65-F5344CB8AC3E}">
        <p14:creationId xmlns:p14="http://schemas.microsoft.com/office/powerpoint/2010/main" val="172070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rgbClr val="4D4D4D"/>
                </a:solidFill>
                <a:latin typeface="Arial" panose="020B0604020202020204" pitchFamily="34" charset="0"/>
              </a:defRPr>
            </a:lvl1pPr>
            <a:lvl2pPr marL="742950" indent="-285750" defTabSz="915988">
              <a:defRPr sz="2400">
                <a:solidFill>
                  <a:srgbClr val="4D4D4D"/>
                </a:solidFill>
                <a:latin typeface="Arial" panose="020B0604020202020204" pitchFamily="34" charset="0"/>
              </a:defRPr>
            </a:lvl2pPr>
            <a:lvl3pPr marL="1143000" indent="-228600" defTabSz="915988">
              <a:defRPr sz="2400">
                <a:solidFill>
                  <a:srgbClr val="4D4D4D"/>
                </a:solidFill>
                <a:latin typeface="Arial" panose="020B0604020202020204" pitchFamily="34" charset="0"/>
              </a:defRPr>
            </a:lvl3pPr>
            <a:lvl4pPr marL="1600200" indent="-228600" defTabSz="915988">
              <a:defRPr sz="2400">
                <a:solidFill>
                  <a:srgbClr val="4D4D4D"/>
                </a:solidFill>
                <a:latin typeface="Arial" panose="020B0604020202020204" pitchFamily="34" charset="0"/>
              </a:defRPr>
            </a:lvl4pPr>
            <a:lvl5pPr marL="2057400" indent="-228600" defTabSz="915988">
              <a:defRPr sz="2400">
                <a:solidFill>
                  <a:srgbClr val="4D4D4D"/>
                </a:solidFill>
                <a:latin typeface="Arial" panose="020B0604020202020204" pitchFamily="34" charset="0"/>
              </a:defRPr>
            </a:lvl5pPr>
            <a:lvl6pPr marL="2514600" indent="-228600" defTabSz="915988"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6pPr>
            <a:lvl7pPr marL="2971800" indent="-228600" defTabSz="915988"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7pPr>
            <a:lvl8pPr marL="3429000" indent="-228600" defTabSz="915988"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8pPr>
            <a:lvl9pPr marL="3886200" indent="-228600" defTabSz="915988"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9pPr>
          </a:lstStyle>
          <a:p>
            <a:fld id="{B05FD1DC-22EC-44B2-8DAE-8674202DFBFA}" type="slidenum">
              <a:rPr lang="en-GB" altLang="et-EE" sz="1200">
                <a:solidFill>
                  <a:schemeClr val="tx1"/>
                </a:solidFill>
                <a:latin typeface="Times New Roman" panose="02020603050405020304" pitchFamily="18" charset="0"/>
              </a:rPr>
              <a:pPr/>
              <a:t>29</a:t>
            </a:fld>
            <a:endParaRPr lang="en-GB" altLang="et-EE" sz="1200">
              <a:solidFill>
                <a:schemeClr val="tx1"/>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t-EE" altLang="et-EE" smtClean="0"/>
          </a:p>
        </p:txBody>
      </p:sp>
    </p:spTree>
    <p:extLst>
      <p:ext uri="{BB962C8B-B14F-4D97-AF65-F5344CB8AC3E}">
        <p14:creationId xmlns:p14="http://schemas.microsoft.com/office/powerpoint/2010/main" val="80981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4</a:t>
            </a:fld>
            <a:endParaRPr lang="en-US"/>
          </a:p>
        </p:txBody>
      </p:sp>
    </p:spTree>
    <p:extLst>
      <p:ext uri="{BB962C8B-B14F-4D97-AF65-F5344CB8AC3E}">
        <p14:creationId xmlns:p14="http://schemas.microsoft.com/office/powerpoint/2010/main" val="40258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0EDD66-E887-DB40-BE68-E0EC1C037B37}" type="slidenum">
              <a:rPr lang="en-US" smtClean="0"/>
              <a:pPr/>
              <a:t>5</a:t>
            </a:fld>
            <a:endParaRPr lang="en-US"/>
          </a:p>
        </p:txBody>
      </p:sp>
    </p:spTree>
    <p:extLst>
      <p:ext uri="{BB962C8B-B14F-4D97-AF65-F5344CB8AC3E}">
        <p14:creationId xmlns:p14="http://schemas.microsoft.com/office/powerpoint/2010/main" val="17137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8</a:t>
            </a:fld>
            <a:endParaRPr lang="en-US"/>
          </a:p>
        </p:txBody>
      </p:sp>
    </p:spTree>
    <p:extLst>
      <p:ext uri="{BB962C8B-B14F-4D97-AF65-F5344CB8AC3E}">
        <p14:creationId xmlns:p14="http://schemas.microsoft.com/office/powerpoint/2010/main" val="37470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11</a:t>
            </a:fld>
            <a:endParaRPr lang="en-US"/>
          </a:p>
        </p:txBody>
      </p:sp>
    </p:spTree>
    <p:extLst>
      <p:ext uri="{BB962C8B-B14F-4D97-AF65-F5344CB8AC3E}">
        <p14:creationId xmlns:p14="http://schemas.microsoft.com/office/powerpoint/2010/main" val="160866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12</a:t>
            </a:fld>
            <a:endParaRPr lang="en-US"/>
          </a:p>
        </p:txBody>
      </p:sp>
    </p:spTree>
    <p:extLst>
      <p:ext uri="{BB962C8B-B14F-4D97-AF65-F5344CB8AC3E}">
        <p14:creationId xmlns:p14="http://schemas.microsoft.com/office/powerpoint/2010/main" val="373304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GB" dirty="0"/>
          </a:p>
        </p:txBody>
      </p:sp>
      <p:sp>
        <p:nvSpPr>
          <p:cNvPr id="4" name="Номер слайда 3"/>
          <p:cNvSpPr>
            <a:spLocks noGrp="1"/>
          </p:cNvSpPr>
          <p:nvPr>
            <p:ph type="sldNum" sz="quarter" idx="10"/>
          </p:nvPr>
        </p:nvSpPr>
        <p:spPr/>
        <p:txBody>
          <a:bodyPr/>
          <a:lstStyle/>
          <a:p>
            <a:fld id="{390EDD66-E887-DB40-BE68-E0EC1C037B37}" type="slidenum">
              <a:rPr lang="en-US" smtClean="0"/>
              <a:pPr/>
              <a:t>14</a:t>
            </a:fld>
            <a:endParaRPr lang="en-US"/>
          </a:p>
        </p:txBody>
      </p:sp>
    </p:spTree>
    <p:extLst>
      <p:ext uri="{BB962C8B-B14F-4D97-AF65-F5344CB8AC3E}">
        <p14:creationId xmlns:p14="http://schemas.microsoft.com/office/powerpoint/2010/main" val="375688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GB" dirty="0"/>
          </a:p>
        </p:txBody>
      </p:sp>
      <p:sp>
        <p:nvSpPr>
          <p:cNvPr id="4" name="Номер слайда 3"/>
          <p:cNvSpPr>
            <a:spLocks noGrp="1"/>
          </p:cNvSpPr>
          <p:nvPr>
            <p:ph type="sldNum" sz="quarter" idx="10"/>
          </p:nvPr>
        </p:nvSpPr>
        <p:spPr/>
        <p:txBody>
          <a:bodyPr/>
          <a:lstStyle/>
          <a:p>
            <a:fld id="{390EDD66-E887-DB40-BE68-E0EC1C037B37}" type="slidenum">
              <a:rPr lang="en-US" smtClean="0"/>
              <a:pPr/>
              <a:t>15</a:t>
            </a:fld>
            <a:endParaRPr lang="en-US"/>
          </a:p>
        </p:txBody>
      </p:sp>
    </p:spTree>
    <p:extLst>
      <p:ext uri="{BB962C8B-B14F-4D97-AF65-F5344CB8AC3E}">
        <p14:creationId xmlns:p14="http://schemas.microsoft.com/office/powerpoint/2010/main" val="328079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0EDD66-E887-DB40-BE68-E0EC1C037B37}" type="slidenum">
              <a:rPr lang="en-US" smtClean="0"/>
              <a:pPr/>
              <a:t>16</a:t>
            </a:fld>
            <a:endParaRPr lang="en-US"/>
          </a:p>
        </p:txBody>
      </p:sp>
    </p:spTree>
    <p:extLst>
      <p:ext uri="{BB962C8B-B14F-4D97-AF65-F5344CB8AC3E}">
        <p14:creationId xmlns:p14="http://schemas.microsoft.com/office/powerpoint/2010/main" val="29646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p:bg>
      <p:bgPr>
        <a:solidFill>
          <a:schemeClr val="tx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1524000" y="3429001"/>
            <a:ext cx="9902794" cy="1894114"/>
          </a:xfrm>
          <a:prstGeom prst="rect">
            <a:avLst/>
          </a:prstGeom>
        </p:spPr>
        <p:txBody>
          <a:bodyPr/>
          <a:lstStyle>
            <a:lvl1pPr marL="0" indent="0">
              <a:lnSpc>
                <a:spcPct val="100000"/>
              </a:lnSpc>
              <a:buNone/>
              <a:defRPr>
                <a:solidFill>
                  <a:schemeClr val="bg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t-EE" dirty="0" smtClean="0"/>
              <a:t>Siia nimed ja muu vajaliku info</a:t>
            </a:r>
          </a:p>
        </p:txBody>
      </p:sp>
      <p:sp>
        <p:nvSpPr>
          <p:cNvPr id="9" name="Title Placeholder 1"/>
          <p:cNvSpPr>
            <a:spLocks noGrp="1"/>
          </p:cNvSpPr>
          <p:nvPr>
            <p:ph type="title" hasCustomPrompt="1"/>
          </p:nvPr>
        </p:nvSpPr>
        <p:spPr>
          <a:xfrm>
            <a:off x="1558925" y="1373880"/>
            <a:ext cx="9867869" cy="1844105"/>
          </a:xfrm>
          <a:prstGeom prst="rect">
            <a:avLst/>
          </a:prstGeom>
        </p:spPr>
        <p:txBody>
          <a:bodyPr vert="horz" lIns="0" tIns="0" rIns="0" bIns="0" rtlCol="0" anchor="t" anchorCtr="0">
            <a:normAutofit/>
          </a:bodyPr>
          <a:lstStyle>
            <a:lvl1pPr>
              <a:defRPr sz="6000">
                <a:solidFill>
                  <a:schemeClr val="bg2"/>
                </a:solidFill>
              </a:defRPr>
            </a:lvl1pPr>
          </a:lstStyle>
          <a:p>
            <a:r>
              <a:rPr lang="et-EE" dirty="0" smtClean="0"/>
              <a:t>Siia kirjutan </a:t>
            </a:r>
            <a:br>
              <a:rPr lang="et-EE" dirty="0" smtClean="0"/>
            </a:br>
            <a:r>
              <a:rPr lang="et-EE" dirty="0" smtClean="0"/>
              <a:t>esitluse pealkirja</a:t>
            </a:r>
            <a:endParaRPr lang="en-US" dirty="0"/>
          </a:p>
        </p:txBody>
      </p:sp>
      <p:pic>
        <p:nvPicPr>
          <p:cNvPr id="6" name="Picture 5"/>
          <p:cNvPicPr>
            <a:picLocks noChangeAspect="1"/>
          </p:cNvPicPr>
          <p:nvPr userDrawn="1"/>
        </p:nvPicPr>
        <p:blipFill>
          <a:blip r:embed="rId2"/>
          <a:stretch>
            <a:fillRect/>
          </a:stretch>
        </p:blipFill>
        <p:spPr>
          <a:xfrm>
            <a:off x="413657" y="354319"/>
            <a:ext cx="5682343" cy="559286"/>
          </a:xfrm>
          <a:prstGeom prst="rect">
            <a:avLst/>
          </a:prstGeom>
        </p:spPr>
      </p:pic>
      <p:pic>
        <p:nvPicPr>
          <p:cNvPr id="8" name="Picture 7"/>
          <p:cNvPicPr>
            <a:picLocks noChangeAspect="1"/>
          </p:cNvPicPr>
          <p:nvPr userDrawn="1"/>
        </p:nvPicPr>
        <p:blipFill>
          <a:blip r:embed="rId3">
            <a:lum bright="70000" contrast="-70000"/>
            <a:alphaModFix amt="70000"/>
          </a:blip>
          <a:stretch>
            <a:fillRect/>
          </a:stretch>
        </p:blipFill>
        <p:spPr>
          <a:xfrm>
            <a:off x="8322782" y="3033584"/>
            <a:ext cx="5393216" cy="5393216"/>
          </a:xfrm>
          <a:prstGeom prst="rect">
            <a:avLst/>
          </a:prstGeom>
        </p:spPr>
      </p:pic>
      <p:sp>
        <p:nvSpPr>
          <p:cNvPr id="2" name="Rectangle 1"/>
          <p:cNvSpPr/>
          <p:nvPr userDrawn="1"/>
        </p:nvSpPr>
        <p:spPr>
          <a:xfrm>
            <a:off x="808892" y="6213231"/>
            <a:ext cx="2356339" cy="4337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p:cNvSpPr>
            <a:spLocks noGrp="1"/>
          </p:cNvSpPr>
          <p:nvPr>
            <p:ph type="body" sz="quarter" idx="11"/>
          </p:nvPr>
        </p:nvSpPr>
        <p:spPr>
          <a:xfrm>
            <a:off x="1558925" y="5650943"/>
            <a:ext cx="4537075" cy="756765"/>
          </a:xfrm>
          <a:prstGeom prst="rect">
            <a:avLst/>
          </a:prstGeom>
        </p:spPr>
        <p:txBody>
          <a:bodyPr anchor="b">
            <a:normAutofit/>
          </a:bodyPr>
          <a:lstStyle>
            <a:lvl1pPr marL="0" indent="0">
              <a:lnSpc>
                <a:spcPct val="100000"/>
              </a:lnSpc>
              <a:buNone/>
              <a:defRPr sz="1800">
                <a:solidFill>
                  <a:schemeClr val="bg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spTree>
    <p:extLst>
      <p:ext uri="{BB962C8B-B14F-4D97-AF65-F5344CB8AC3E}">
        <p14:creationId xmlns:p14="http://schemas.microsoft.com/office/powerpoint/2010/main" val="14705034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982">
          <p15:clr>
            <a:srgbClr val="FBAE40"/>
          </p15:clr>
        </p15:guide>
        <p15:guide id="4" orient="horz" pos="278">
          <p15:clr>
            <a:srgbClr val="FBAE40"/>
          </p15:clr>
        </p15:guide>
        <p15:guide id="5" orient="horz" pos="40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34575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78368" y="254001"/>
            <a:ext cx="11281833" cy="695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8367" y="1092201"/>
            <a:ext cx="11275484" cy="235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367" y="3597276"/>
            <a:ext cx="11275484" cy="235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9213851" y="5949950"/>
            <a:ext cx="2540000" cy="457200"/>
          </a:xfrm>
        </p:spPr>
        <p:txBody>
          <a:bodyPr/>
          <a:lstStyle>
            <a:lvl1pPr>
              <a:defRPr/>
            </a:lvl1pPr>
          </a:lstStyle>
          <a:p>
            <a:fld id="{6319FC0B-0A6A-466A-841E-C948DDF25CA8}" type="slidenum">
              <a:rPr lang="et-EE" altLang="et-EE"/>
              <a:pPr/>
              <a:t>‹#›</a:t>
            </a:fld>
            <a:endParaRPr lang="et-EE" altLang="et-EE"/>
          </a:p>
        </p:txBody>
      </p:sp>
    </p:spTree>
    <p:extLst>
      <p:ext uri="{BB962C8B-B14F-4D97-AF65-F5344CB8AC3E}">
        <p14:creationId xmlns:p14="http://schemas.microsoft.com/office/powerpoint/2010/main" val="167241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itel">
    <p:bg>
      <p:bgPr>
        <a:solidFill>
          <a:schemeClr val="bg2"/>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1524000" y="3429001"/>
            <a:ext cx="9902794" cy="1894114"/>
          </a:xfrm>
          <a:prstGeom prst="rect">
            <a:avLst/>
          </a:prstGeom>
        </p:spPr>
        <p:txBody>
          <a:bodyPr/>
          <a:lstStyle>
            <a:lvl1pPr marL="0" indent="0">
              <a:lnSpc>
                <a:spcPct val="100000"/>
              </a:lnSpc>
              <a:buNone/>
              <a:defRPr>
                <a:solidFill>
                  <a:schemeClr val="tx1"/>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sp>
        <p:nvSpPr>
          <p:cNvPr id="9" name="Title Placeholder 1"/>
          <p:cNvSpPr>
            <a:spLocks noGrp="1"/>
          </p:cNvSpPr>
          <p:nvPr>
            <p:ph type="title" hasCustomPrompt="1"/>
          </p:nvPr>
        </p:nvSpPr>
        <p:spPr>
          <a:xfrm>
            <a:off x="1558925" y="1373880"/>
            <a:ext cx="9867869" cy="1844105"/>
          </a:xfrm>
          <a:prstGeom prst="rect">
            <a:avLst/>
          </a:prstGeom>
        </p:spPr>
        <p:txBody>
          <a:bodyPr vert="horz" lIns="0" tIns="0" rIns="0" bIns="0" rtlCol="0" anchor="t" anchorCtr="0">
            <a:normAutofit/>
          </a:bodyPr>
          <a:lstStyle>
            <a:lvl1pPr>
              <a:defRPr sz="6000">
                <a:solidFill>
                  <a:schemeClr val="tx1"/>
                </a:solidFill>
              </a:defRPr>
            </a:lvl1pPr>
          </a:lstStyle>
          <a:p>
            <a:r>
              <a:rPr lang="et-EE" dirty="0" smtClean="0"/>
              <a:t>Siia kirjutan </a:t>
            </a:r>
            <a:br>
              <a:rPr lang="et-EE" dirty="0" smtClean="0"/>
            </a:br>
            <a:r>
              <a:rPr lang="et-EE" dirty="0" smtClean="0"/>
              <a:t>esitluse pealkirja</a:t>
            </a:r>
            <a:endParaRPr lang="en-US" dirty="0"/>
          </a:p>
        </p:txBody>
      </p:sp>
      <p:pic>
        <p:nvPicPr>
          <p:cNvPr id="8" name="Picture 7"/>
          <p:cNvPicPr>
            <a:picLocks noChangeAspect="1"/>
          </p:cNvPicPr>
          <p:nvPr userDrawn="1"/>
        </p:nvPicPr>
        <p:blipFill>
          <a:blip r:embed="rId2">
            <a:lum bright="70000" contrast="-70000"/>
            <a:alphaModFix amt="70000"/>
          </a:blip>
          <a:stretch>
            <a:fillRect/>
          </a:stretch>
        </p:blipFill>
        <p:spPr>
          <a:xfrm>
            <a:off x="8322782" y="3033584"/>
            <a:ext cx="5393216" cy="5393216"/>
          </a:xfrm>
          <a:prstGeom prst="rect">
            <a:avLst/>
          </a:prstGeom>
        </p:spPr>
      </p:pic>
      <p:sp>
        <p:nvSpPr>
          <p:cNvPr id="2" name="Rectangle 1"/>
          <p:cNvSpPr/>
          <p:nvPr userDrawn="1"/>
        </p:nvSpPr>
        <p:spPr>
          <a:xfrm>
            <a:off x="808892" y="6213231"/>
            <a:ext cx="2356339" cy="433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p:cNvSpPr>
            <a:spLocks noGrp="1"/>
          </p:cNvSpPr>
          <p:nvPr>
            <p:ph type="body" sz="quarter" idx="11"/>
          </p:nvPr>
        </p:nvSpPr>
        <p:spPr>
          <a:xfrm>
            <a:off x="1558925" y="5650943"/>
            <a:ext cx="4537075" cy="756765"/>
          </a:xfrm>
          <a:prstGeom prst="rect">
            <a:avLst/>
          </a:prstGeom>
        </p:spPr>
        <p:txBody>
          <a:bodyPr anchor="b">
            <a:normAutofit/>
          </a:bodyPr>
          <a:lstStyle>
            <a:lvl1pPr marL="0" indent="0">
              <a:lnSpc>
                <a:spcPct val="100000"/>
              </a:lnSpc>
              <a:buNone/>
              <a:defRPr sz="1800">
                <a:solidFill>
                  <a:schemeClr val="tx1"/>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p:txBody>
      </p:sp>
      <p:pic>
        <p:nvPicPr>
          <p:cNvPr id="11" name="Picture 10"/>
          <p:cNvPicPr>
            <a:picLocks noChangeAspect="1"/>
          </p:cNvPicPr>
          <p:nvPr userDrawn="1"/>
        </p:nvPicPr>
        <p:blipFill>
          <a:blip r:embed="rId3"/>
          <a:stretch>
            <a:fillRect/>
          </a:stretch>
        </p:blipFill>
        <p:spPr>
          <a:xfrm>
            <a:off x="390071" y="384716"/>
            <a:ext cx="5734381" cy="564408"/>
          </a:xfrm>
          <a:prstGeom prst="rect">
            <a:avLst/>
          </a:prstGeom>
        </p:spPr>
      </p:pic>
    </p:spTree>
    <p:extLst>
      <p:ext uri="{BB962C8B-B14F-4D97-AF65-F5344CB8AC3E}">
        <p14:creationId xmlns:p14="http://schemas.microsoft.com/office/powerpoint/2010/main" val="1998898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982">
          <p15:clr>
            <a:srgbClr val="FBAE40"/>
          </p15:clr>
        </p15:guide>
        <p15:guide id="4" orient="horz" pos="278">
          <p15:clr>
            <a:srgbClr val="FBAE40"/>
          </p15:clr>
        </p15:guide>
        <p15:guide id="5" orient="horz" pos="40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ahepealkir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668215"/>
            <a:ext cx="10515600" cy="3921247"/>
          </a:xfrm>
        </p:spPr>
        <p:txBody>
          <a:bodyPr anchor="t">
            <a:normAutofit/>
          </a:bodyPr>
          <a:lstStyle>
            <a:lvl1pPr>
              <a:defRPr sz="6000"/>
            </a:lvl1pPr>
          </a:lstStyle>
          <a:p>
            <a:r>
              <a:rPr lang="et-EE" dirty="0" smtClean="0"/>
              <a:t>Vaheleht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Click to edit Master text styles</a:t>
            </a:r>
          </a:p>
        </p:txBody>
      </p:sp>
    </p:spTree>
    <p:extLst>
      <p:ext uri="{BB962C8B-B14F-4D97-AF65-F5344CB8AC3E}">
        <p14:creationId xmlns:p14="http://schemas.microsoft.com/office/powerpoint/2010/main" val="6105154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t-EE" dirty="0" smtClean="0"/>
              <a:t>Pealkiri</a:t>
            </a:r>
            <a:endParaRPr lang="en-US" dirty="0"/>
          </a:p>
        </p:txBody>
      </p:sp>
      <p:sp>
        <p:nvSpPr>
          <p:cNvPr id="3" name="Content Placeholder 2"/>
          <p:cNvSpPr>
            <a:spLocks noGrp="1"/>
          </p:cNvSpPr>
          <p:nvPr>
            <p:ph idx="1"/>
          </p:nvPr>
        </p:nvSpPr>
        <p:spPr/>
        <p:txBody>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Tree>
    <p:extLst>
      <p:ext uri="{BB962C8B-B14F-4D97-AF65-F5344CB8AC3E}">
        <p14:creationId xmlns:p14="http://schemas.microsoft.com/office/powerpoint/2010/main" val="13743440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ulp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t-EE" dirty="0" smtClean="0"/>
              <a:t>Pealkiri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Tree>
    <p:extLst>
      <p:ext uri="{BB962C8B-B14F-4D97-AF65-F5344CB8AC3E}">
        <p14:creationId xmlns:p14="http://schemas.microsoft.com/office/powerpoint/2010/main" val="147717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945117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fotoga 1">
    <p:bg>
      <p:bgPr>
        <a:solidFill>
          <a:schemeClr val="tx1">
            <a:lumMod val="9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808892" y="6213231"/>
            <a:ext cx="2356339" cy="43375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 b="15926"/>
          <a:stretch/>
        </p:blipFill>
        <p:spPr>
          <a:xfrm>
            <a:off x="-9523" y="0"/>
            <a:ext cx="12201524" cy="6838950"/>
          </a:xfrm>
          <a:prstGeom prst="rect">
            <a:avLst/>
          </a:prstGeom>
        </p:spPr>
      </p:pic>
      <p:sp>
        <p:nvSpPr>
          <p:cNvPr id="4" name="Rectangle 3"/>
          <p:cNvSpPr/>
          <p:nvPr userDrawn="1"/>
        </p:nvSpPr>
        <p:spPr>
          <a:xfrm>
            <a:off x="-26456" y="0"/>
            <a:ext cx="10125073" cy="5695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413657" y="354319"/>
            <a:ext cx="5682343" cy="559286"/>
          </a:xfrm>
          <a:prstGeom prst="rect">
            <a:avLst/>
          </a:prstGeom>
        </p:spPr>
      </p:pic>
      <p:sp>
        <p:nvSpPr>
          <p:cNvPr id="9" name="Title Placeholder 1"/>
          <p:cNvSpPr>
            <a:spLocks noGrp="1"/>
          </p:cNvSpPr>
          <p:nvPr>
            <p:ph type="title" hasCustomPrompt="1"/>
          </p:nvPr>
        </p:nvSpPr>
        <p:spPr>
          <a:xfrm>
            <a:off x="1558925" y="1373880"/>
            <a:ext cx="7908925" cy="1844105"/>
          </a:xfrm>
          <a:prstGeom prst="rect">
            <a:avLst/>
          </a:prstGeom>
        </p:spPr>
        <p:txBody>
          <a:bodyPr vert="horz" lIns="0" tIns="0" rIns="0" bIns="0" rtlCol="0" anchor="t" anchorCtr="0">
            <a:normAutofit/>
          </a:bodyPr>
          <a:lstStyle>
            <a:lvl1pPr>
              <a:defRPr sz="6000">
                <a:solidFill>
                  <a:schemeClr val="bg2"/>
                </a:solidFill>
              </a:defRPr>
            </a:lvl1pPr>
          </a:lstStyle>
          <a:p>
            <a:r>
              <a:rPr lang="et-EE" dirty="0" smtClean="0"/>
              <a:t>Siia kirjutan </a:t>
            </a:r>
            <a:br>
              <a:rPr lang="et-EE" dirty="0" smtClean="0"/>
            </a:br>
            <a:r>
              <a:rPr lang="et-EE" dirty="0" smtClean="0"/>
              <a:t>esitluse pealkirja</a:t>
            </a:r>
            <a:endParaRPr lang="en-US" dirty="0"/>
          </a:p>
        </p:txBody>
      </p:sp>
      <p:sp>
        <p:nvSpPr>
          <p:cNvPr id="16" name="Text Placeholder 15"/>
          <p:cNvSpPr>
            <a:spLocks noGrp="1"/>
          </p:cNvSpPr>
          <p:nvPr>
            <p:ph type="body" sz="quarter" idx="10" hasCustomPrompt="1"/>
          </p:nvPr>
        </p:nvSpPr>
        <p:spPr>
          <a:xfrm>
            <a:off x="1558924" y="4305131"/>
            <a:ext cx="7908925" cy="782617"/>
          </a:xfrm>
          <a:prstGeom prst="rect">
            <a:avLst/>
          </a:prstGeom>
        </p:spPr>
        <p:txBody>
          <a:bodyPr anchor="b"/>
          <a:lstStyle>
            <a:lvl1pPr marL="0" indent="0">
              <a:lnSpc>
                <a:spcPct val="100000"/>
              </a:lnSpc>
              <a:buNone/>
              <a:defRPr>
                <a:solidFill>
                  <a:schemeClr val="bg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t-EE" dirty="0" smtClean="0"/>
              <a:t>Siia nimed ja muu vajaliku info</a:t>
            </a:r>
          </a:p>
        </p:txBody>
      </p:sp>
    </p:spTree>
    <p:extLst>
      <p:ext uri="{BB962C8B-B14F-4D97-AF65-F5344CB8AC3E}">
        <p14:creationId xmlns:p14="http://schemas.microsoft.com/office/powerpoint/2010/main" val="7392733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982">
          <p15:clr>
            <a:srgbClr val="FBAE40"/>
          </p15:clr>
        </p15:guide>
        <p15:guide id="4" orient="horz" pos="278">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 fotoga 2">
    <p:bg>
      <p:bgPr>
        <a:solidFill>
          <a:schemeClr val="tx1">
            <a:lumMod val="9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808892" y="6213231"/>
            <a:ext cx="2356339" cy="43375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72" y="0"/>
            <a:ext cx="12158133" cy="6838950"/>
          </a:xfrm>
          <a:prstGeom prst="rect">
            <a:avLst/>
          </a:prstGeom>
        </p:spPr>
      </p:pic>
      <p:sp>
        <p:nvSpPr>
          <p:cNvPr id="4" name="Rectangle 3"/>
          <p:cNvSpPr/>
          <p:nvPr userDrawn="1"/>
        </p:nvSpPr>
        <p:spPr>
          <a:xfrm>
            <a:off x="-3172" y="-16933"/>
            <a:ext cx="10118722" cy="5695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413657" y="354319"/>
            <a:ext cx="5682343" cy="559286"/>
          </a:xfrm>
          <a:prstGeom prst="rect">
            <a:avLst/>
          </a:prstGeom>
        </p:spPr>
      </p:pic>
      <p:sp>
        <p:nvSpPr>
          <p:cNvPr id="9" name="Title Placeholder 1"/>
          <p:cNvSpPr>
            <a:spLocks noGrp="1"/>
          </p:cNvSpPr>
          <p:nvPr>
            <p:ph type="title" hasCustomPrompt="1"/>
          </p:nvPr>
        </p:nvSpPr>
        <p:spPr>
          <a:xfrm>
            <a:off x="1558925" y="1373880"/>
            <a:ext cx="7908925" cy="1844105"/>
          </a:xfrm>
          <a:prstGeom prst="rect">
            <a:avLst/>
          </a:prstGeom>
        </p:spPr>
        <p:txBody>
          <a:bodyPr vert="horz" lIns="0" tIns="0" rIns="0" bIns="0" rtlCol="0" anchor="t" anchorCtr="0">
            <a:normAutofit/>
          </a:bodyPr>
          <a:lstStyle>
            <a:lvl1pPr>
              <a:defRPr sz="6000">
                <a:solidFill>
                  <a:schemeClr val="bg2"/>
                </a:solidFill>
              </a:defRPr>
            </a:lvl1pPr>
          </a:lstStyle>
          <a:p>
            <a:r>
              <a:rPr lang="et-EE" dirty="0" smtClean="0"/>
              <a:t>Siia kirjutan </a:t>
            </a:r>
            <a:br>
              <a:rPr lang="et-EE" dirty="0" smtClean="0"/>
            </a:br>
            <a:r>
              <a:rPr lang="et-EE" dirty="0" smtClean="0"/>
              <a:t>esitluse pealkirja</a:t>
            </a:r>
            <a:endParaRPr lang="en-US" dirty="0"/>
          </a:p>
        </p:txBody>
      </p:sp>
      <p:sp>
        <p:nvSpPr>
          <p:cNvPr id="16" name="Text Placeholder 15"/>
          <p:cNvSpPr>
            <a:spLocks noGrp="1"/>
          </p:cNvSpPr>
          <p:nvPr>
            <p:ph type="body" sz="quarter" idx="10" hasCustomPrompt="1"/>
          </p:nvPr>
        </p:nvSpPr>
        <p:spPr>
          <a:xfrm>
            <a:off x="1558924" y="4305131"/>
            <a:ext cx="7908925" cy="782617"/>
          </a:xfrm>
          <a:prstGeom prst="rect">
            <a:avLst/>
          </a:prstGeom>
        </p:spPr>
        <p:txBody>
          <a:bodyPr anchor="b"/>
          <a:lstStyle>
            <a:lvl1pPr marL="0" indent="0">
              <a:lnSpc>
                <a:spcPct val="100000"/>
              </a:lnSpc>
              <a:buNone/>
              <a:defRPr>
                <a:solidFill>
                  <a:schemeClr val="bg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t-EE" dirty="0" smtClean="0"/>
              <a:t>Siia nimed ja muu vajaliku info</a:t>
            </a:r>
          </a:p>
        </p:txBody>
      </p:sp>
    </p:spTree>
    <p:extLst>
      <p:ext uri="{BB962C8B-B14F-4D97-AF65-F5344CB8AC3E}">
        <p14:creationId xmlns:p14="http://schemas.microsoft.com/office/powerpoint/2010/main" val="12194079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982">
          <p15:clr>
            <a:srgbClr val="FBAE40"/>
          </p15:clr>
        </p15:guide>
        <p15:guide id="4" orient="horz" pos="278">
          <p15:clr>
            <a:srgbClr val="FBAE40"/>
          </p15:clr>
        </p15:guide>
        <p15:guide id="5"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itel fotoga 2">
    <p:bg>
      <p:bgPr>
        <a:solidFill>
          <a:schemeClr val="tx1">
            <a:lumMod val="9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808892" y="6213231"/>
            <a:ext cx="2356339" cy="43375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95" y="-19051"/>
            <a:ext cx="12225868" cy="6877052"/>
          </a:xfrm>
          <a:prstGeom prst="rect">
            <a:avLst/>
          </a:prstGeom>
        </p:spPr>
      </p:pic>
      <p:sp>
        <p:nvSpPr>
          <p:cNvPr id="4" name="Rectangle 3"/>
          <p:cNvSpPr/>
          <p:nvPr userDrawn="1"/>
        </p:nvSpPr>
        <p:spPr>
          <a:xfrm>
            <a:off x="-20105" y="-16933"/>
            <a:ext cx="10118722" cy="5695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413657" y="354319"/>
            <a:ext cx="5682343" cy="559286"/>
          </a:xfrm>
          <a:prstGeom prst="rect">
            <a:avLst/>
          </a:prstGeom>
        </p:spPr>
      </p:pic>
      <p:sp>
        <p:nvSpPr>
          <p:cNvPr id="9" name="Title Placeholder 1"/>
          <p:cNvSpPr>
            <a:spLocks noGrp="1"/>
          </p:cNvSpPr>
          <p:nvPr>
            <p:ph type="title" hasCustomPrompt="1"/>
          </p:nvPr>
        </p:nvSpPr>
        <p:spPr>
          <a:xfrm>
            <a:off x="1558925" y="1373880"/>
            <a:ext cx="7908925" cy="1844105"/>
          </a:xfrm>
          <a:prstGeom prst="rect">
            <a:avLst/>
          </a:prstGeom>
        </p:spPr>
        <p:txBody>
          <a:bodyPr vert="horz" lIns="0" tIns="0" rIns="0" bIns="0" rtlCol="0" anchor="t" anchorCtr="0">
            <a:normAutofit/>
          </a:bodyPr>
          <a:lstStyle>
            <a:lvl1pPr>
              <a:defRPr sz="6000">
                <a:solidFill>
                  <a:schemeClr val="bg2"/>
                </a:solidFill>
              </a:defRPr>
            </a:lvl1pPr>
          </a:lstStyle>
          <a:p>
            <a:r>
              <a:rPr lang="et-EE" dirty="0" smtClean="0"/>
              <a:t>Siia kirjutan </a:t>
            </a:r>
            <a:br>
              <a:rPr lang="et-EE" dirty="0" smtClean="0"/>
            </a:br>
            <a:r>
              <a:rPr lang="et-EE" dirty="0" smtClean="0"/>
              <a:t>esitluse pealkirja</a:t>
            </a:r>
            <a:endParaRPr lang="en-US" dirty="0"/>
          </a:p>
        </p:txBody>
      </p:sp>
      <p:sp>
        <p:nvSpPr>
          <p:cNvPr id="16" name="Text Placeholder 15"/>
          <p:cNvSpPr>
            <a:spLocks noGrp="1"/>
          </p:cNvSpPr>
          <p:nvPr>
            <p:ph type="body" sz="quarter" idx="10" hasCustomPrompt="1"/>
          </p:nvPr>
        </p:nvSpPr>
        <p:spPr>
          <a:xfrm>
            <a:off x="1558924" y="4305131"/>
            <a:ext cx="7908925" cy="782617"/>
          </a:xfrm>
          <a:prstGeom prst="rect">
            <a:avLst/>
          </a:prstGeom>
        </p:spPr>
        <p:txBody>
          <a:bodyPr anchor="b"/>
          <a:lstStyle>
            <a:lvl1pPr marL="0" indent="0">
              <a:lnSpc>
                <a:spcPct val="100000"/>
              </a:lnSpc>
              <a:buNone/>
              <a:defRPr>
                <a:solidFill>
                  <a:schemeClr val="bg2"/>
                </a:solidFill>
              </a:defRPr>
            </a:lvl1pPr>
            <a:lvl2pPr>
              <a:lnSpc>
                <a:spcPct val="100000"/>
              </a:lnSpc>
              <a:defRPr>
                <a:solidFill>
                  <a:schemeClr val="bg2"/>
                </a:solidFill>
              </a:defRPr>
            </a:lvl2pPr>
            <a:lvl3pPr>
              <a:lnSpc>
                <a:spcPct val="100000"/>
              </a:lnSpc>
              <a:defRPr>
                <a:solidFill>
                  <a:schemeClr val="bg2"/>
                </a:solidFill>
              </a:defRPr>
            </a:lvl3pPr>
            <a:lvl4pPr>
              <a:lnSpc>
                <a:spcPct val="100000"/>
              </a:lnSpc>
              <a:defRPr>
                <a:solidFill>
                  <a:schemeClr val="bg2"/>
                </a:solidFill>
              </a:defRPr>
            </a:lvl4pPr>
            <a:lvl5pPr>
              <a:lnSpc>
                <a:spcPct val="100000"/>
              </a:lnSpc>
              <a:defRPr>
                <a:solidFill>
                  <a:schemeClr val="bg2"/>
                </a:solidFill>
              </a:defRPr>
            </a:lvl5pPr>
          </a:lstStyle>
          <a:p>
            <a:pPr lvl="0"/>
            <a:r>
              <a:rPr lang="et-EE" dirty="0" smtClean="0"/>
              <a:t>Siia nimed ja muu vajaliku info</a:t>
            </a:r>
          </a:p>
        </p:txBody>
      </p:sp>
    </p:spTree>
    <p:extLst>
      <p:ext uri="{BB962C8B-B14F-4D97-AF65-F5344CB8AC3E}">
        <p14:creationId xmlns:p14="http://schemas.microsoft.com/office/powerpoint/2010/main" val="122602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982">
          <p15:clr>
            <a:srgbClr val="FBAE40"/>
          </p15:clr>
        </p15:guide>
        <p15:guide id="4" orient="horz" pos="278">
          <p15:clr>
            <a:srgbClr val="FBAE40"/>
          </p15:clr>
        </p15:guide>
        <p15:guide id="5" orient="horz" pos="40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ahepealkir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668215"/>
            <a:ext cx="10515600" cy="3921247"/>
          </a:xfrm>
        </p:spPr>
        <p:txBody>
          <a:bodyPr anchor="t">
            <a:normAutofit/>
          </a:bodyPr>
          <a:lstStyle>
            <a:lvl1pPr>
              <a:defRPr sz="6000"/>
            </a:lvl1pPr>
          </a:lstStyle>
          <a:p>
            <a:r>
              <a:rPr lang="et-EE" dirty="0" smtClean="0"/>
              <a:t>Vaheleht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Click to edit Master text styles</a:t>
            </a:r>
          </a:p>
        </p:txBody>
      </p:sp>
    </p:spTree>
    <p:extLst>
      <p:ext uri="{BB962C8B-B14F-4D97-AF65-F5344CB8AC3E}">
        <p14:creationId xmlns:p14="http://schemas.microsoft.com/office/powerpoint/2010/main" val="1131176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t-EE" dirty="0" smtClean="0"/>
              <a:t>Pealkiri</a:t>
            </a:r>
            <a:endParaRPr lang="en-US" dirty="0"/>
          </a:p>
        </p:txBody>
      </p:sp>
      <p:sp>
        <p:nvSpPr>
          <p:cNvPr id="3" name="Content Placeholder 2"/>
          <p:cNvSpPr>
            <a:spLocks noGrp="1"/>
          </p:cNvSpPr>
          <p:nvPr>
            <p:ph idx="1"/>
          </p:nvPr>
        </p:nvSpPr>
        <p:spPr/>
        <p:txBody>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8" name="Slide Number Placeholder 7"/>
          <p:cNvSpPr>
            <a:spLocks noGrp="1"/>
          </p:cNvSpPr>
          <p:nvPr>
            <p:ph type="sldNum" sz="quarter" idx="12"/>
          </p:nvPr>
        </p:nvSpPr>
        <p:spPr/>
        <p:txBody>
          <a:bodyPr/>
          <a:lstStyle/>
          <a:p>
            <a:fld id="{CBB7DF5A-D7C5-C949-A85B-717023AFBDCE}" type="slidenum">
              <a:rPr lang="en-US" smtClean="0"/>
              <a:pPr/>
              <a:t>‹#›</a:t>
            </a:fld>
            <a:endParaRPr lang="en-US" dirty="0"/>
          </a:p>
        </p:txBody>
      </p:sp>
    </p:spTree>
    <p:extLst>
      <p:ext uri="{BB962C8B-B14F-4D97-AF65-F5344CB8AC3E}">
        <p14:creationId xmlns:p14="http://schemas.microsoft.com/office/powerpoint/2010/main" val="16564780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nult 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3"/>
            <a:ext cx="10515600" cy="5650490"/>
          </a:xfrm>
        </p:spPr>
        <p:txBody>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6" name="Slide Number Placeholder 5"/>
          <p:cNvSpPr>
            <a:spLocks noGrp="1"/>
          </p:cNvSpPr>
          <p:nvPr>
            <p:ph type="sldNum" sz="quarter" idx="12"/>
          </p:nvPr>
        </p:nvSpPr>
        <p:spPr/>
        <p:txBody>
          <a:bodyPr/>
          <a:lstStyle/>
          <a:p>
            <a:fld id="{CBB7DF5A-D7C5-C949-A85B-717023AFBDCE}" type="slidenum">
              <a:rPr lang="en-US" smtClean="0"/>
              <a:pPr/>
              <a:t>‹#›</a:t>
            </a:fld>
            <a:endParaRPr lang="en-US" dirty="0"/>
          </a:p>
        </p:txBody>
      </p:sp>
    </p:spTree>
    <p:extLst>
      <p:ext uri="{BB962C8B-B14F-4D97-AF65-F5344CB8AC3E}">
        <p14:creationId xmlns:p14="http://schemas.microsoft.com/office/powerpoint/2010/main" val="10574184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inult pealkir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t-EE" dirty="0" smtClean="0"/>
              <a:t>Pealkiri</a:t>
            </a:r>
            <a:endParaRPr lang="en-US" dirty="0"/>
          </a:p>
        </p:txBody>
      </p:sp>
      <p:sp>
        <p:nvSpPr>
          <p:cNvPr id="5" name="Slide Number Placeholder 4"/>
          <p:cNvSpPr>
            <a:spLocks noGrp="1"/>
          </p:cNvSpPr>
          <p:nvPr>
            <p:ph type="sldNum" sz="quarter" idx="12"/>
          </p:nvPr>
        </p:nvSpPr>
        <p:spPr/>
        <p:txBody>
          <a:bodyPr/>
          <a:lstStyle/>
          <a:p>
            <a:fld id="{CBB7DF5A-D7C5-C949-A85B-717023AFBDCE}" type="slidenum">
              <a:rPr lang="en-US" smtClean="0"/>
              <a:pPr/>
              <a:t>‹#›</a:t>
            </a:fld>
            <a:endParaRPr lang="en-US"/>
          </a:p>
        </p:txBody>
      </p:sp>
    </p:spTree>
    <p:extLst>
      <p:ext uri="{BB962C8B-B14F-4D97-AF65-F5344CB8AC3E}">
        <p14:creationId xmlns:p14="http://schemas.microsoft.com/office/powerpoint/2010/main" val="221558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tulp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t-EE" dirty="0" smtClean="0"/>
              <a:t>Sisu 2 tulpa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9" name="Slide Number Placeholder 8"/>
          <p:cNvSpPr>
            <a:spLocks noGrp="1"/>
          </p:cNvSpPr>
          <p:nvPr>
            <p:ph type="sldNum" sz="quarter" idx="12"/>
          </p:nvPr>
        </p:nvSpPr>
        <p:spPr/>
        <p:txBody>
          <a:bodyPr/>
          <a:lstStyle/>
          <a:p>
            <a:fld id="{CBB7DF5A-D7C5-C949-A85B-717023AFBDCE}" type="slidenum">
              <a:rPr lang="en-US" smtClean="0"/>
              <a:pPr/>
              <a:t>‹#›</a:t>
            </a:fld>
            <a:endParaRPr lang="en-US"/>
          </a:p>
        </p:txBody>
      </p:sp>
    </p:spTree>
    <p:extLst>
      <p:ext uri="{BB962C8B-B14F-4D97-AF65-F5344CB8AC3E}">
        <p14:creationId xmlns:p14="http://schemas.microsoft.com/office/powerpoint/2010/main" val="1653377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7.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5172"/>
            <a:ext cx="10515600" cy="1012371"/>
          </a:xfrm>
          <a:prstGeom prst="rect">
            <a:avLst/>
          </a:prstGeom>
        </p:spPr>
        <p:txBody>
          <a:bodyPr vert="horz" lIns="0" tIns="0" rIns="0" bIns="0" rtlCol="0" anchor="ctr">
            <a:normAutofit/>
          </a:bodyPr>
          <a:lstStyle/>
          <a:p>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a:p>
        </p:txBody>
      </p:sp>
      <p:sp>
        <p:nvSpPr>
          <p:cNvPr id="3" name="Text Placeholder 2"/>
          <p:cNvSpPr>
            <a:spLocks noGrp="1"/>
          </p:cNvSpPr>
          <p:nvPr>
            <p:ph type="body" idx="1"/>
          </p:nvPr>
        </p:nvSpPr>
        <p:spPr>
          <a:xfrm>
            <a:off x="838200" y="1747157"/>
            <a:ext cx="10515600" cy="4429806"/>
          </a:xfrm>
          <a:prstGeom prst="rect">
            <a:avLst/>
          </a:prstGeom>
        </p:spPr>
        <p:txBody>
          <a:bodyPr vert="horz" lIns="0" tIns="0" rIns="0" bIns="0" rtlCol="0">
            <a:noAutofit/>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990" y="6275837"/>
            <a:ext cx="10476810" cy="247571"/>
          </a:xfrm>
          <a:prstGeom prst="rect">
            <a:avLst/>
          </a:prstGeom>
        </p:spPr>
        <p:txBody>
          <a:bodyPr vert="horz" lIns="0" tIns="0" rIns="0" bIns="0" rtlCol="0" anchor="ctr"/>
          <a:lstStyle>
            <a:lvl1pPr algn="r">
              <a:defRPr sz="1200" b="0" i="0">
                <a:solidFill>
                  <a:schemeClr val="tx2"/>
                </a:solidFill>
                <a:latin typeface="Atlas Grotesk Light" charset="0"/>
                <a:ea typeface="Atlas Grotesk Light" charset="0"/>
                <a:cs typeface="Atlas Grotesk Light" charset="0"/>
              </a:defRPr>
            </a:lvl1pPr>
          </a:lstStyle>
          <a:p>
            <a:fld id="{CBB7DF5A-D7C5-C949-A85B-717023AFBDCE}" type="slidenum">
              <a:rPr lang="en-US" smtClean="0"/>
              <a:pPr/>
              <a:t>‹#›</a:t>
            </a:fld>
            <a:endParaRPr lang="en-US" dirty="0"/>
          </a:p>
        </p:txBody>
      </p:sp>
      <p:sp>
        <p:nvSpPr>
          <p:cNvPr id="9" name="Footer Placeholder 8"/>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6990" y="6257476"/>
            <a:ext cx="2697310" cy="265932"/>
          </a:xfrm>
          <a:prstGeom prst="rect">
            <a:avLst/>
          </a:prstGeom>
        </p:spPr>
      </p:pic>
    </p:spTree>
    <p:extLst>
      <p:ext uri="{BB962C8B-B14F-4D97-AF65-F5344CB8AC3E}">
        <p14:creationId xmlns:p14="http://schemas.microsoft.com/office/powerpoint/2010/main" val="1734575198"/>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85" r:id="rId3"/>
    <p:sldLayoutId id="2147483686" r:id="rId4"/>
    <p:sldLayoutId id="2147483669" r:id="rId5"/>
    <p:sldLayoutId id="2147483668" r:id="rId6"/>
    <p:sldLayoutId id="2147483683" r:id="rId7"/>
    <p:sldLayoutId id="2147483682" r:id="rId8"/>
    <p:sldLayoutId id="2147483670" r:id="rId9"/>
    <p:sldLayoutId id="2147483675" r:id="rId10"/>
    <p:sldLayoutId id="214748368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2"/>
          </a:solidFill>
          <a:latin typeface="Publico Headline" charset="0"/>
          <a:ea typeface="Publico Headline" charset="0"/>
          <a:cs typeface="Publico Headline" charset="0"/>
        </a:defRPr>
      </a:lvl1pPr>
    </p:titleStyle>
    <p:bodyStyle>
      <a:lvl1pPr marL="0" indent="0" algn="l" defTabSz="914400" rtl="0" eaLnBrk="1" latinLnBrk="0" hangingPunct="1">
        <a:lnSpc>
          <a:spcPct val="100000"/>
        </a:lnSpc>
        <a:spcBef>
          <a:spcPts val="1000"/>
        </a:spcBef>
        <a:buClr>
          <a:schemeClr val="tx2"/>
        </a:buClr>
        <a:buFontTx/>
        <a:buNone/>
        <a:defRPr sz="2400" b="0" i="0" kern="1200">
          <a:solidFill>
            <a:schemeClr val="tx1"/>
          </a:solidFill>
          <a:latin typeface="Atlas Grotesk Light" charset="0"/>
          <a:ea typeface="Atlas Grotesk Light" charset="0"/>
          <a:cs typeface="Atlas Grotesk Light" charset="0"/>
        </a:defRPr>
      </a:lvl1pPr>
      <a:lvl2pPr marL="685800" indent="-228600" algn="l" defTabSz="914400" rtl="0" eaLnBrk="1" latinLnBrk="0" hangingPunct="1">
        <a:lnSpc>
          <a:spcPct val="100000"/>
        </a:lnSpc>
        <a:spcBef>
          <a:spcPts val="500"/>
        </a:spcBef>
        <a:buClr>
          <a:schemeClr val="tx2"/>
        </a:buClr>
        <a:buFont typeface="Arial"/>
        <a:buChar char="•"/>
        <a:defRPr sz="2400" b="0" i="0" kern="1200">
          <a:solidFill>
            <a:schemeClr val="tx1"/>
          </a:solidFill>
          <a:latin typeface="Atlas Grotesk Light" charset="0"/>
          <a:ea typeface="Atlas Grotesk Light" charset="0"/>
          <a:cs typeface="Atlas Grotesk Light" charset="0"/>
        </a:defRPr>
      </a:lvl2pPr>
      <a:lvl3pPr marL="11430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3pPr>
      <a:lvl4pPr marL="16002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4pPr>
      <a:lvl5pPr marL="20574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55172"/>
            <a:ext cx="10515600" cy="1012371"/>
          </a:xfrm>
          <a:prstGeom prst="rect">
            <a:avLst/>
          </a:prstGeom>
        </p:spPr>
        <p:txBody>
          <a:bodyPr vert="horz" lIns="0" tIns="0" rIns="0" bIns="0" rtlCol="0" anchor="ctr">
            <a:normAutofit/>
          </a:bodyPr>
          <a:lstStyle/>
          <a:p>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title</a:t>
            </a:r>
            <a:r>
              <a:rPr lang="et-EE" dirty="0" smtClean="0"/>
              <a:t> </a:t>
            </a:r>
            <a:r>
              <a:rPr lang="et-EE" dirty="0" err="1" smtClean="0"/>
              <a:t>style</a:t>
            </a:r>
            <a:endParaRPr lang="en-US" dirty="0"/>
          </a:p>
        </p:txBody>
      </p:sp>
      <p:sp>
        <p:nvSpPr>
          <p:cNvPr id="3" name="Text Placeholder 2"/>
          <p:cNvSpPr>
            <a:spLocks noGrp="1"/>
          </p:cNvSpPr>
          <p:nvPr>
            <p:ph type="body" idx="1"/>
          </p:nvPr>
        </p:nvSpPr>
        <p:spPr>
          <a:xfrm>
            <a:off x="838200" y="1747157"/>
            <a:ext cx="10515600" cy="4429806"/>
          </a:xfrm>
          <a:prstGeom prst="rect">
            <a:avLst/>
          </a:prstGeom>
        </p:spPr>
        <p:txBody>
          <a:bodyPr vert="horz" lIns="0" tIns="0" rIns="0" bIns="0" rtlCol="0">
            <a:noAutofit/>
          </a:bodyPr>
          <a:lstStyle/>
          <a:p>
            <a:pPr lvl="0"/>
            <a:r>
              <a:rPr lang="et-EE" dirty="0" err="1" smtClean="0"/>
              <a:t>Click</a:t>
            </a:r>
            <a:r>
              <a:rPr lang="et-EE" dirty="0" smtClean="0"/>
              <a:t> </a:t>
            </a:r>
            <a:r>
              <a:rPr lang="et-EE" dirty="0" err="1" smtClean="0"/>
              <a:t>to</a:t>
            </a:r>
            <a:r>
              <a:rPr lang="et-EE" dirty="0" smtClean="0"/>
              <a:t> </a:t>
            </a:r>
            <a:r>
              <a:rPr lang="et-EE" dirty="0" err="1" smtClean="0"/>
              <a:t>edit</a:t>
            </a:r>
            <a:r>
              <a:rPr lang="et-EE" dirty="0" smtClean="0"/>
              <a:t> </a:t>
            </a:r>
            <a:r>
              <a:rPr lang="et-EE" dirty="0" err="1" smtClean="0"/>
              <a:t>Master</a:t>
            </a:r>
            <a:r>
              <a:rPr lang="et-EE" dirty="0" smtClean="0"/>
              <a:t> </a:t>
            </a:r>
            <a:r>
              <a:rPr lang="et-EE" dirty="0" err="1" smtClean="0"/>
              <a:t>text</a:t>
            </a:r>
            <a:r>
              <a:rPr lang="et-EE" dirty="0" smtClean="0"/>
              <a:t> </a:t>
            </a:r>
            <a:r>
              <a:rPr lang="et-EE" dirty="0" err="1" smtClean="0"/>
              <a:t>styles</a:t>
            </a:r>
            <a:endParaRPr lang="et-EE" dirty="0" smtClean="0"/>
          </a:p>
          <a:p>
            <a:pPr lvl="1"/>
            <a:r>
              <a:rPr lang="et-EE" dirty="0" err="1" smtClean="0"/>
              <a:t>Second</a:t>
            </a:r>
            <a:r>
              <a:rPr lang="et-EE" dirty="0" smtClean="0"/>
              <a:t> </a:t>
            </a:r>
            <a:r>
              <a:rPr lang="et-EE" dirty="0" err="1" smtClean="0"/>
              <a:t>level</a:t>
            </a:r>
            <a:endParaRPr lang="et-EE" dirty="0" smtClean="0"/>
          </a:p>
          <a:p>
            <a:pPr lvl="2"/>
            <a:r>
              <a:rPr lang="et-EE" dirty="0" err="1" smtClean="0"/>
              <a:t>Third</a:t>
            </a:r>
            <a:r>
              <a:rPr lang="et-EE" dirty="0" smtClean="0"/>
              <a:t> </a:t>
            </a:r>
            <a:r>
              <a:rPr lang="et-EE" dirty="0" err="1" smtClean="0"/>
              <a:t>level</a:t>
            </a:r>
            <a:endParaRPr lang="et-EE" dirty="0" smtClean="0"/>
          </a:p>
          <a:p>
            <a:pPr lvl="3"/>
            <a:r>
              <a:rPr lang="et-EE" dirty="0" err="1" smtClean="0"/>
              <a:t>Fourth</a:t>
            </a:r>
            <a:r>
              <a:rPr lang="et-EE" dirty="0" smtClean="0"/>
              <a:t> </a:t>
            </a:r>
            <a:r>
              <a:rPr lang="et-EE" dirty="0" err="1" smtClean="0"/>
              <a:t>level</a:t>
            </a:r>
            <a:endParaRPr lang="et-EE" dirty="0" smtClean="0"/>
          </a:p>
          <a:p>
            <a:pPr lvl="4"/>
            <a:r>
              <a:rPr lang="et-EE" dirty="0" err="1" smtClean="0"/>
              <a:t>Fifth</a:t>
            </a:r>
            <a:r>
              <a:rPr lang="et-EE" dirty="0" smtClean="0"/>
              <a:t> </a:t>
            </a:r>
            <a:r>
              <a:rPr lang="et-EE" dirty="0" err="1" smtClean="0"/>
              <a:t>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7708" y="6275439"/>
            <a:ext cx="10486092" cy="248260"/>
          </a:xfrm>
          <a:prstGeom prst="rect">
            <a:avLst/>
          </a:prstGeom>
        </p:spPr>
        <p:txBody>
          <a:bodyPr vert="horz" lIns="0" tIns="0" rIns="0" bIns="0" rtlCol="0" anchor="ctr"/>
          <a:lstStyle>
            <a:lvl1pPr algn="r">
              <a:defRPr sz="1200" b="0" i="0">
                <a:solidFill>
                  <a:schemeClr val="bg1"/>
                </a:solidFill>
                <a:latin typeface="Atlas Grotesk Light" charset="0"/>
                <a:ea typeface="Atlas Grotesk Light" charset="0"/>
                <a:cs typeface="Atlas Grotesk Light" charset="0"/>
              </a:defRPr>
            </a:lvl1pPr>
          </a:lstStyle>
          <a:p>
            <a:fld id="{CBB7DF5A-D7C5-C949-A85B-717023AFBDCE}" type="slidenum">
              <a:rPr lang="en-US" smtClean="0"/>
              <a:pPr/>
              <a:t>‹#›</a:t>
            </a:fld>
            <a:endParaRPr lang="en-US" dirty="0"/>
          </a:p>
        </p:txBody>
      </p:sp>
      <p:sp>
        <p:nvSpPr>
          <p:cNvPr id="9" name="Footer Placeholder 8"/>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7708" y="6257875"/>
            <a:ext cx="2708870" cy="265823"/>
          </a:xfrm>
          <a:prstGeom prst="rect">
            <a:avLst/>
          </a:prstGeom>
        </p:spPr>
      </p:pic>
    </p:spTree>
    <p:extLst>
      <p:ext uri="{BB962C8B-B14F-4D97-AF65-F5344CB8AC3E}">
        <p14:creationId xmlns:p14="http://schemas.microsoft.com/office/powerpoint/2010/main" val="9398195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bg1"/>
          </a:solidFill>
          <a:latin typeface="Publico Headline" charset="0"/>
          <a:ea typeface="Publico Headline" charset="0"/>
          <a:cs typeface="Publico Headline" charset="0"/>
        </a:defRPr>
      </a:lvl1pPr>
    </p:titleStyle>
    <p:bodyStyle>
      <a:lvl1pPr marL="0" indent="0" algn="l" defTabSz="914400" rtl="0" eaLnBrk="1" latinLnBrk="0" hangingPunct="1">
        <a:lnSpc>
          <a:spcPct val="100000"/>
        </a:lnSpc>
        <a:spcBef>
          <a:spcPts val="1000"/>
        </a:spcBef>
        <a:buClr>
          <a:schemeClr val="tx2"/>
        </a:buClr>
        <a:buFontTx/>
        <a:buNone/>
        <a:defRPr sz="2400" b="0" i="0" kern="1200">
          <a:solidFill>
            <a:schemeClr val="bg1"/>
          </a:solidFill>
          <a:latin typeface="Atlas Grotesk Light" charset="0"/>
          <a:ea typeface="Atlas Grotesk Light" charset="0"/>
          <a:cs typeface="Atlas Grotesk Light" charset="0"/>
        </a:defRPr>
      </a:lvl1pPr>
      <a:lvl2pPr marL="685800" indent="-228600" algn="l" defTabSz="914400" rtl="0" eaLnBrk="1" latinLnBrk="0" hangingPunct="1">
        <a:lnSpc>
          <a:spcPct val="100000"/>
        </a:lnSpc>
        <a:spcBef>
          <a:spcPts val="500"/>
        </a:spcBef>
        <a:buClr>
          <a:schemeClr val="tx2"/>
        </a:buClr>
        <a:buFont typeface="Arial"/>
        <a:buChar char="•"/>
        <a:defRPr sz="2400" b="0" i="0" kern="1200">
          <a:solidFill>
            <a:schemeClr val="bg1"/>
          </a:solidFill>
          <a:latin typeface="Atlas Grotesk Light" charset="0"/>
          <a:ea typeface="Atlas Grotesk Light" charset="0"/>
          <a:cs typeface="Atlas Grotesk Light" charset="0"/>
        </a:defRPr>
      </a:lvl2pPr>
      <a:lvl3pPr marL="1143000" indent="-228600" algn="l" defTabSz="914400" rtl="0" eaLnBrk="1" latinLnBrk="0" hangingPunct="1">
        <a:lnSpc>
          <a:spcPct val="100000"/>
        </a:lnSpc>
        <a:spcBef>
          <a:spcPts val="500"/>
        </a:spcBef>
        <a:buClr>
          <a:schemeClr val="tx2"/>
        </a:buClr>
        <a:buFont typeface="Arial"/>
        <a:buChar char="•"/>
        <a:defRPr sz="1800" b="0" i="0" kern="1200">
          <a:solidFill>
            <a:schemeClr val="bg1"/>
          </a:solidFill>
          <a:latin typeface="Atlas Grotesk Light" charset="0"/>
          <a:ea typeface="Atlas Grotesk Light" charset="0"/>
          <a:cs typeface="Atlas Grotesk Light" charset="0"/>
        </a:defRPr>
      </a:lvl3pPr>
      <a:lvl4pPr marL="1600200" indent="-228600" algn="l" defTabSz="914400" rtl="0" eaLnBrk="1" latinLnBrk="0" hangingPunct="1">
        <a:lnSpc>
          <a:spcPct val="100000"/>
        </a:lnSpc>
        <a:spcBef>
          <a:spcPts val="500"/>
        </a:spcBef>
        <a:buClr>
          <a:schemeClr val="tx2"/>
        </a:buClr>
        <a:buFont typeface="Arial"/>
        <a:buChar char="•"/>
        <a:defRPr sz="1800" b="0" i="0" kern="1200">
          <a:solidFill>
            <a:schemeClr val="bg1"/>
          </a:solidFill>
          <a:latin typeface="Atlas Grotesk Light" charset="0"/>
          <a:ea typeface="Atlas Grotesk Light" charset="0"/>
          <a:cs typeface="Atlas Grotesk Light" charset="0"/>
        </a:defRPr>
      </a:lvl4pPr>
      <a:lvl5pPr marL="2057400" indent="-228600" algn="l" defTabSz="914400" rtl="0" eaLnBrk="1" latinLnBrk="0" hangingPunct="1">
        <a:lnSpc>
          <a:spcPct val="100000"/>
        </a:lnSpc>
        <a:spcBef>
          <a:spcPts val="500"/>
        </a:spcBef>
        <a:buClr>
          <a:schemeClr val="tx2"/>
        </a:buClr>
        <a:buFont typeface="Arial"/>
        <a:buChar char="•"/>
        <a:defRPr sz="1800" b="0" i="0" kern="1200">
          <a:solidFill>
            <a:schemeClr val="bg1"/>
          </a:solidFill>
          <a:latin typeface="Atlas Grotesk Light" charset="0"/>
          <a:ea typeface="Atlas Grotesk Light" charset="0"/>
          <a:cs typeface="Atlas Grotesk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t-EE" dirty="0" err="1" smtClean="0"/>
              <a:t>Lessons</a:t>
            </a:r>
            <a:r>
              <a:rPr lang="et-EE" dirty="0" smtClean="0"/>
              <a:t> </a:t>
            </a:r>
            <a:r>
              <a:rPr lang="et-EE" dirty="0" err="1" smtClean="0"/>
              <a:t>from</a:t>
            </a:r>
            <a:r>
              <a:rPr lang="et-EE" dirty="0" smtClean="0"/>
              <a:t> </a:t>
            </a:r>
            <a:r>
              <a:rPr lang="en-GB" dirty="0" smtClean="0"/>
              <a:t>Estonia</a:t>
            </a:r>
            <a:r>
              <a:rPr lang="et-EE" dirty="0" smtClean="0"/>
              <a:t>: </a:t>
            </a:r>
            <a:r>
              <a:rPr lang="en-GB" dirty="0" err="1" smtClean="0"/>
              <a:t>resol</a:t>
            </a:r>
            <a:r>
              <a:rPr lang="et-EE" dirty="0" smtClean="0"/>
              <a:t>ving</a:t>
            </a:r>
            <a:r>
              <a:rPr lang="en-GB" dirty="0"/>
              <a:t/>
            </a:r>
            <a:br>
              <a:rPr lang="en-GB" dirty="0"/>
            </a:br>
            <a:r>
              <a:rPr lang="et-EE" dirty="0" smtClean="0"/>
              <a:t>n</a:t>
            </a:r>
            <a:r>
              <a:rPr lang="en-GB" dirty="0" smtClean="0"/>
              <a:t>on-performing loans</a:t>
            </a:r>
            <a:endParaRPr lang="en-GB" dirty="0"/>
          </a:p>
        </p:txBody>
      </p:sp>
      <p:sp>
        <p:nvSpPr>
          <p:cNvPr id="4" name="Text Placeholder 1"/>
          <p:cNvSpPr>
            <a:spLocks noGrp="1"/>
          </p:cNvSpPr>
          <p:nvPr>
            <p:ph type="body" sz="quarter" idx="10"/>
          </p:nvPr>
        </p:nvSpPr>
        <p:spPr>
          <a:xfrm>
            <a:off x="1558925" y="3086101"/>
            <a:ext cx="7908925" cy="2888672"/>
          </a:xfrm>
        </p:spPr>
        <p:txBody>
          <a:bodyPr/>
          <a:lstStyle/>
          <a:p>
            <a:endParaRPr lang="en-GB" dirty="0" smtClean="0"/>
          </a:p>
          <a:p>
            <a:endParaRPr lang="et-EE" dirty="0" smtClean="0"/>
          </a:p>
          <a:p>
            <a:endParaRPr lang="et-EE" dirty="0"/>
          </a:p>
          <a:p>
            <a:r>
              <a:rPr lang="et-EE" dirty="0" smtClean="0"/>
              <a:t>Tallinn</a:t>
            </a:r>
            <a:endParaRPr lang="en-GB" dirty="0" smtClean="0"/>
          </a:p>
          <a:p>
            <a:r>
              <a:rPr lang="et-EE" dirty="0" smtClean="0"/>
              <a:t>November</a:t>
            </a:r>
            <a:r>
              <a:rPr lang="en-GB" dirty="0" smtClean="0"/>
              <a:t> </a:t>
            </a:r>
            <a:r>
              <a:rPr lang="et-EE" dirty="0" smtClean="0"/>
              <a:t>29, </a:t>
            </a:r>
            <a:r>
              <a:rPr lang="en-GB" dirty="0" smtClean="0"/>
              <a:t>2017</a:t>
            </a:r>
            <a:endParaRPr lang="en-GB" dirty="0"/>
          </a:p>
        </p:txBody>
      </p:sp>
    </p:spTree>
    <p:extLst>
      <p:ext uri="{BB962C8B-B14F-4D97-AF65-F5344CB8AC3E}">
        <p14:creationId xmlns:p14="http://schemas.microsoft.com/office/powerpoint/2010/main" val="192307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Write-offs were </a:t>
            </a:r>
            <a:r>
              <a:rPr lang="en-GB" dirty="0" err="1" smtClean="0"/>
              <a:t>aprx</a:t>
            </a:r>
            <a:r>
              <a:rPr lang="en-GB" dirty="0" smtClean="0"/>
              <a:t>. 2 times larger in corporate segment vs households</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7156311"/>
              </p:ext>
            </p:extLst>
          </p:nvPr>
        </p:nvGraphicFramePr>
        <p:xfrm>
          <a:off x="838200" y="1747838"/>
          <a:ext cx="10515600" cy="44291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10791" y="6275837"/>
            <a:ext cx="7720445" cy="369332"/>
          </a:xfrm>
          <a:prstGeom prst="rect">
            <a:avLst/>
          </a:prstGeom>
          <a:noFill/>
        </p:spPr>
        <p:txBody>
          <a:bodyPr wrap="square" rtlCol="0">
            <a:spAutoFit/>
          </a:bodyPr>
          <a:lstStyle/>
          <a:p>
            <a:r>
              <a:rPr lang="en-GB" dirty="0" smtClean="0"/>
              <a:t>Data is based on consolidated banking groups reports, does not include branches</a:t>
            </a:r>
            <a:endParaRPr lang="en-GB" dirty="0"/>
          </a:p>
        </p:txBody>
      </p:sp>
    </p:spTree>
    <p:extLst>
      <p:ext uri="{BB962C8B-B14F-4D97-AF65-F5344CB8AC3E}">
        <p14:creationId xmlns:p14="http://schemas.microsoft.com/office/powerpoint/2010/main" val="48328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Capitalization stayed comfortably above the legal minimum</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11</a:t>
            </a:fld>
            <a:endParaRPr lang="en-US" dirty="0"/>
          </a:p>
        </p:txBody>
      </p:sp>
      <p:pic>
        <p:nvPicPr>
          <p:cNvPr id="5" name="Content Placeholder 4"/>
          <p:cNvPicPr>
            <a:picLocks noGrp="1" noChangeAspect="1"/>
          </p:cNvPicPr>
          <p:nvPr>
            <p:ph idx="1"/>
          </p:nvPr>
        </p:nvPicPr>
        <p:blipFill>
          <a:blip r:embed="rId3"/>
          <a:stretch>
            <a:fillRect/>
          </a:stretch>
        </p:blipFill>
        <p:spPr>
          <a:xfrm>
            <a:off x="1847238" y="2091435"/>
            <a:ext cx="9360000" cy="4641602"/>
          </a:xfrm>
          <a:prstGeom prst="rect">
            <a:avLst/>
          </a:prstGeom>
        </p:spPr>
      </p:pic>
      <p:sp>
        <p:nvSpPr>
          <p:cNvPr id="6" name="TextBox 5"/>
          <p:cNvSpPr txBox="1"/>
          <p:nvPr/>
        </p:nvSpPr>
        <p:spPr>
          <a:xfrm>
            <a:off x="838200" y="1728963"/>
            <a:ext cx="10955482"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tlas Grotesk Light" pitchFamily="50" charset="-70"/>
              </a:rPr>
              <a:t>Large capital buffers allowed banks to quickly clean balance sheets and move on</a:t>
            </a:r>
          </a:p>
        </p:txBody>
      </p:sp>
    </p:spTree>
    <p:extLst>
      <p:ext uri="{BB962C8B-B14F-4D97-AF65-F5344CB8AC3E}">
        <p14:creationId xmlns:p14="http://schemas.microsoft.com/office/powerpoint/2010/main" val="1418474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Crisis losses amounted to 39% of the profits earned during 2002-200</a:t>
            </a:r>
            <a:r>
              <a:rPr lang="et-EE" dirty="0" smtClean="0"/>
              <a:t>8</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8609841"/>
              </p:ext>
            </p:extLst>
          </p:nvPr>
        </p:nvGraphicFramePr>
        <p:xfrm>
          <a:off x="838200" y="2200003"/>
          <a:ext cx="1051560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38200" y="1728963"/>
            <a:ext cx="10955482"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tlas Grotesk Light" pitchFamily="50" charset="-70"/>
              </a:rPr>
              <a:t>Credit losses were concentrated in 2 years</a:t>
            </a:r>
          </a:p>
        </p:txBody>
      </p:sp>
    </p:spTree>
    <p:extLst>
      <p:ext uri="{BB962C8B-B14F-4D97-AF65-F5344CB8AC3E}">
        <p14:creationId xmlns:p14="http://schemas.microsoft.com/office/powerpoint/2010/main" val="81201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
            </a:r>
            <a:br>
              <a:rPr lang="en-GB" dirty="0" smtClean="0"/>
            </a:br>
            <a:r>
              <a:rPr lang="en-GB" dirty="0"/>
              <a:t/>
            </a:r>
            <a:br>
              <a:rPr lang="en-GB" dirty="0"/>
            </a:br>
            <a:r>
              <a:rPr lang="en-GB" dirty="0" smtClean="0"/>
              <a:t>Supervisory activities before and after the crisis</a:t>
            </a:r>
            <a:endParaRPr lang="en-GB" dirty="0"/>
          </a:p>
        </p:txBody>
      </p:sp>
      <p:sp>
        <p:nvSpPr>
          <p:cNvPr id="4" name="Slide Number Placeholder 3"/>
          <p:cNvSpPr>
            <a:spLocks noGrp="1"/>
          </p:cNvSpPr>
          <p:nvPr>
            <p:ph type="sldNum" sz="quarter" idx="4294967295"/>
          </p:nvPr>
        </p:nvSpPr>
        <p:spPr>
          <a:xfrm>
            <a:off x="1714500" y="6275388"/>
            <a:ext cx="10037618" cy="247650"/>
          </a:xfrm>
        </p:spPr>
        <p:txBody>
          <a:bodyPr/>
          <a:lstStyle/>
          <a:p>
            <a:fld id="{CBB7DF5A-D7C5-C949-A85B-717023AFBDCE}" type="slidenum">
              <a:rPr lang="en-US" smtClean="0"/>
              <a:pPr/>
              <a:t>13</a:t>
            </a:fld>
            <a:endParaRPr lang="en-US" dirty="0"/>
          </a:p>
        </p:txBody>
      </p:sp>
    </p:spTree>
    <p:extLst>
      <p:ext uri="{BB962C8B-B14F-4D97-AF65-F5344CB8AC3E}">
        <p14:creationId xmlns:p14="http://schemas.microsoft.com/office/powerpoint/2010/main" val="1932980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smtClean="0"/>
              <a:t>Loan granting conditions were in accordance with best banking practice</a:t>
            </a:r>
            <a:endParaRPr lang="en-GB" dirty="0"/>
          </a:p>
        </p:txBody>
      </p:sp>
      <p:sp>
        <p:nvSpPr>
          <p:cNvPr id="4" name="Номер слайда 3"/>
          <p:cNvSpPr>
            <a:spLocks noGrp="1"/>
          </p:cNvSpPr>
          <p:nvPr>
            <p:ph type="sldNum" sz="quarter" idx="12"/>
          </p:nvPr>
        </p:nvSpPr>
        <p:spPr/>
        <p:txBody>
          <a:bodyPr/>
          <a:lstStyle/>
          <a:p>
            <a:fld id="{CBB7DF5A-D7C5-C949-A85B-717023AFBDCE}" type="slidenum">
              <a:rPr lang="en-US" smtClean="0"/>
              <a:pPr/>
              <a:t>14</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42" y="1870166"/>
            <a:ext cx="5847004" cy="220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6" y="1865821"/>
            <a:ext cx="5859030" cy="22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43" y="4075513"/>
            <a:ext cx="5847004" cy="189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26" y="4357342"/>
            <a:ext cx="5859030" cy="158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GB" dirty="0" smtClean="0"/>
              <a:t>The funding fuelling fast lending was provided by the parent banks</a:t>
            </a:r>
            <a:endParaRPr lang="en-GB" dirty="0"/>
          </a:p>
        </p:txBody>
      </p:sp>
      <p:sp>
        <p:nvSpPr>
          <p:cNvPr id="5" name="Содержимое 4"/>
          <p:cNvSpPr>
            <a:spLocks noGrp="1"/>
          </p:cNvSpPr>
          <p:nvPr>
            <p:ph idx="1"/>
          </p:nvPr>
        </p:nvSpPr>
        <p:spPr>
          <a:xfrm>
            <a:off x="857595" y="1646532"/>
            <a:ext cx="10515600" cy="722596"/>
          </a:xfrm>
        </p:spPr>
        <p:txBody>
          <a:bodyPr/>
          <a:lstStyle/>
          <a:p>
            <a:pPr>
              <a:buFont typeface="Arial" pitchFamily="34" charset="0"/>
              <a:buChar char="•"/>
            </a:pPr>
            <a:r>
              <a:rPr lang="en-GB" sz="2000" dirty="0" smtClean="0"/>
              <a:t>The average annual credit growth was </a:t>
            </a:r>
            <a:r>
              <a:rPr lang="et-EE" sz="2000" dirty="0" smtClean="0"/>
              <a:t>37</a:t>
            </a:r>
            <a:r>
              <a:rPr lang="en-GB" sz="2000" dirty="0" smtClean="0"/>
              <a:t>% during 2004-2007</a:t>
            </a:r>
          </a:p>
          <a:p>
            <a:pPr>
              <a:buFont typeface="Arial" pitchFamily="34" charset="0"/>
              <a:buChar char="•"/>
            </a:pPr>
            <a:r>
              <a:rPr lang="et-EE" sz="2000" dirty="0" smtClean="0"/>
              <a:t> </a:t>
            </a:r>
            <a:r>
              <a:rPr lang="en-GB" sz="2000" dirty="0" smtClean="0"/>
              <a:t>Intra-group funding reached to 4</a:t>
            </a:r>
            <a:r>
              <a:rPr lang="et-EE" sz="2000" dirty="0" smtClean="0"/>
              <a:t>8</a:t>
            </a:r>
            <a:r>
              <a:rPr lang="en-GB" sz="2000" dirty="0" smtClean="0"/>
              <a:t>% of total funding at height of boom</a:t>
            </a:r>
            <a:endParaRPr lang="en-GB" sz="2000" dirty="0"/>
          </a:p>
        </p:txBody>
      </p:sp>
      <p:graphicFrame>
        <p:nvGraphicFramePr>
          <p:cNvPr id="7" name="Chart 6"/>
          <p:cNvGraphicFramePr>
            <a:graphicFrameLocks/>
          </p:cNvGraphicFramePr>
          <p:nvPr>
            <p:extLst>
              <p:ext uri="{D42A27DB-BD31-4B8C-83A1-F6EECF244321}">
                <p14:modId xmlns:p14="http://schemas.microsoft.com/office/powerpoint/2010/main" val="4180768707"/>
              </p:ext>
            </p:extLst>
          </p:nvPr>
        </p:nvGraphicFramePr>
        <p:xfrm>
          <a:off x="227256" y="2400300"/>
          <a:ext cx="11003972"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CBB7DF5A-D7C5-C949-A85B-717023AFBDC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55172"/>
            <a:ext cx="11080173" cy="1012371"/>
          </a:xfrm>
        </p:spPr>
        <p:txBody>
          <a:bodyPr>
            <a:normAutofit fontScale="90000"/>
          </a:bodyPr>
          <a:lstStyle/>
          <a:p>
            <a:r>
              <a:rPr lang="en-GB" dirty="0" smtClean="0"/>
              <a:t>Profitability </a:t>
            </a:r>
            <a:r>
              <a:rPr lang="en-GB" dirty="0"/>
              <a:t>and market share targets </a:t>
            </a:r>
            <a:r>
              <a:rPr lang="en-GB" dirty="0" smtClean="0"/>
              <a:t>dominated </a:t>
            </a:r>
            <a:r>
              <a:rPr lang="en-GB" dirty="0"/>
              <a:t>over risk </a:t>
            </a:r>
            <a:r>
              <a:rPr lang="en-GB" dirty="0" smtClean="0"/>
              <a:t>considerations</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16</a:t>
            </a:fld>
            <a:endParaRPr lang="en-US" dirty="0"/>
          </a:p>
        </p:txBody>
      </p:sp>
      <p:sp>
        <p:nvSpPr>
          <p:cNvPr id="6" name="Содержимое 4"/>
          <p:cNvSpPr txBox="1">
            <a:spLocks/>
          </p:cNvSpPr>
          <p:nvPr/>
        </p:nvSpPr>
        <p:spPr>
          <a:xfrm>
            <a:off x="857594" y="1646532"/>
            <a:ext cx="11175079" cy="137722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2"/>
              </a:buClr>
              <a:buFontTx/>
              <a:buNone/>
              <a:defRPr sz="2400" b="0" i="0" kern="1200">
                <a:solidFill>
                  <a:schemeClr val="tx1"/>
                </a:solidFill>
                <a:latin typeface="Atlas Grotesk Light" charset="0"/>
                <a:ea typeface="Atlas Grotesk Light" charset="0"/>
                <a:cs typeface="Atlas Grotesk Light" charset="0"/>
              </a:defRPr>
            </a:lvl1pPr>
            <a:lvl2pPr marL="685800" indent="-228600" algn="l" defTabSz="914400" rtl="0" eaLnBrk="1" latinLnBrk="0" hangingPunct="1">
              <a:lnSpc>
                <a:spcPct val="100000"/>
              </a:lnSpc>
              <a:spcBef>
                <a:spcPts val="500"/>
              </a:spcBef>
              <a:buClr>
                <a:schemeClr val="tx2"/>
              </a:buClr>
              <a:buFont typeface="Arial"/>
              <a:buChar char="•"/>
              <a:defRPr sz="2400" b="0" i="0" kern="1200">
                <a:solidFill>
                  <a:schemeClr val="tx1"/>
                </a:solidFill>
                <a:latin typeface="Atlas Grotesk Light" charset="0"/>
                <a:ea typeface="Atlas Grotesk Light" charset="0"/>
                <a:cs typeface="Atlas Grotesk Light" charset="0"/>
              </a:defRPr>
            </a:lvl2pPr>
            <a:lvl3pPr marL="11430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3pPr>
            <a:lvl4pPr marL="16002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4pPr>
            <a:lvl5pPr marL="20574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itchFamily="34" charset="0"/>
              <a:buChar char="•"/>
            </a:pPr>
            <a:r>
              <a:rPr lang="en-GB" sz="2200" dirty="0" smtClean="0"/>
              <a:t> Subsidiaries were small in the groups but systemically important for local market</a:t>
            </a:r>
          </a:p>
          <a:p>
            <a:pPr>
              <a:buFont typeface="Arial" pitchFamily="34" charset="0"/>
              <a:buChar char="•"/>
            </a:pPr>
            <a:r>
              <a:rPr lang="en-GB" sz="2200" dirty="0" smtClean="0"/>
              <a:t> Corporate governance structures horizontally integrated – matrix style management</a:t>
            </a:r>
          </a:p>
          <a:p>
            <a:pPr>
              <a:buFont typeface="Arial" pitchFamily="34" charset="0"/>
              <a:buChar char="•"/>
            </a:pPr>
            <a:r>
              <a:rPr lang="en-GB" sz="2200" dirty="0" smtClean="0"/>
              <a:t> Subsidiaries gave significant part of groups’ profits</a:t>
            </a:r>
          </a:p>
        </p:txBody>
      </p:sp>
      <p:graphicFrame>
        <p:nvGraphicFramePr>
          <p:cNvPr id="8" name="Diagramm 1"/>
          <p:cNvGraphicFramePr>
            <a:graphicFrameLocks noGrp="1"/>
          </p:cNvGraphicFramePr>
          <p:nvPr>
            <p:ph idx="1"/>
            <p:extLst>
              <p:ext uri="{D42A27DB-BD31-4B8C-83A1-F6EECF244321}">
                <p14:modId xmlns:p14="http://schemas.microsoft.com/office/powerpoint/2010/main" val="382769616"/>
              </p:ext>
            </p:extLst>
          </p:nvPr>
        </p:nvGraphicFramePr>
        <p:xfrm>
          <a:off x="734290" y="2940628"/>
          <a:ext cx="10352810" cy="3830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7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smtClean="0"/>
              <a:t>It was necessary to address the issue at parent banks’ level</a:t>
            </a:r>
            <a:endParaRPr lang="en-GB" dirty="0"/>
          </a:p>
        </p:txBody>
      </p:sp>
      <p:sp>
        <p:nvSpPr>
          <p:cNvPr id="3" name="Содержимое 2"/>
          <p:cNvSpPr>
            <a:spLocks noGrp="1"/>
          </p:cNvSpPr>
          <p:nvPr>
            <p:ph idx="1"/>
          </p:nvPr>
        </p:nvSpPr>
        <p:spPr>
          <a:xfrm>
            <a:off x="838200" y="1706787"/>
            <a:ext cx="10515600" cy="4429806"/>
          </a:xfrm>
        </p:spPr>
        <p:txBody>
          <a:bodyPr/>
          <a:lstStyle/>
          <a:p>
            <a:pPr>
              <a:buFont typeface="Arial" pitchFamily="34" charset="0"/>
              <a:buChar char="•"/>
            </a:pPr>
            <a:r>
              <a:rPr lang="en-GB" dirty="0" smtClean="0"/>
              <a:t> </a:t>
            </a:r>
            <a:r>
              <a:rPr lang="en-GB" dirty="0" err="1" smtClean="0"/>
              <a:t>Finantsinspektsioon</a:t>
            </a:r>
            <a:r>
              <a:rPr lang="en-GB" dirty="0" smtClean="0"/>
              <a:t> raised the issue of risks of excessive lending with the home supervisors</a:t>
            </a:r>
          </a:p>
          <a:p>
            <a:pPr>
              <a:buFont typeface="Arial" pitchFamily="34" charset="0"/>
              <a:buChar char="•"/>
            </a:pPr>
            <a:r>
              <a:rPr lang="en-GB" dirty="0" smtClean="0"/>
              <a:t> In addition to face-to-face meetings, several official letters were sent to Swedish FSA and the management of the parent banks</a:t>
            </a:r>
          </a:p>
          <a:p>
            <a:pPr>
              <a:buFont typeface="Arial" pitchFamily="34" charset="0"/>
              <a:buChar char="•"/>
            </a:pPr>
            <a:r>
              <a:rPr lang="en-GB" dirty="0" smtClean="0"/>
              <a:t> Central bank imposed restricting regulations:</a:t>
            </a:r>
          </a:p>
          <a:p>
            <a:pPr lvl="1">
              <a:buFont typeface="Arial" pitchFamily="34" charset="0"/>
              <a:buChar char="•"/>
            </a:pPr>
            <a:r>
              <a:rPr lang="en-GB" sz="2200" dirty="0" smtClean="0"/>
              <a:t> The risk weight for mortgages was raised to 100% in 2005</a:t>
            </a:r>
          </a:p>
          <a:p>
            <a:pPr lvl="1">
              <a:buFont typeface="Arial" pitchFamily="34" charset="0"/>
              <a:buChar char="•"/>
            </a:pPr>
            <a:r>
              <a:rPr lang="en-GB" sz="2200" dirty="0" smtClean="0"/>
              <a:t> The liquidity reserve requirement was raised to 15% in 2006</a:t>
            </a:r>
          </a:p>
          <a:p>
            <a:pPr>
              <a:buFont typeface="Arial" pitchFamily="34" charset="0"/>
              <a:buChar char="•"/>
            </a:pPr>
            <a:r>
              <a:rPr lang="en-GB" dirty="0" smtClean="0"/>
              <a:t> Micro risks were mitigated: capital and liquidity buffers were formed</a:t>
            </a:r>
          </a:p>
          <a:p>
            <a:pPr>
              <a:buFont typeface="Arial" pitchFamily="34" charset="0"/>
              <a:buChar char="•"/>
            </a:pPr>
            <a:r>
              <a:rPr lang="en-GB" dirty="0" smtClean="0"/>
              <a:t> Prudential measures did not have much impact to limit fast lending</a:t>
            </a:r>
            <a:r>
              <a:rPr lang="et-EE" dirty="0" smtClean="0"/>
              <a:t>;</a:t>
            </a:r>
            <a:r>
              <a:rPr lang="en-GB" dirty="0" smtClean="0"/>
              <a:t> there were no macro</a:t>
            </a:r>
            <a:r>
              <a:rPr lang="et-EE" dirty="0" smtClean="0"/>
              <a:t>-</a:t>
            </a:r>
            <a:r>
              <a:rPr lang="en-GB" dirty="0" smtClean="0"/>
              <a:t>prudential tools available at that time</a:t>
            </a:r>
          </a:p>
        </p:txBody>
      </p:sp>
      <p:sp>
        <p:nvSpPr>
          <p:cNvPr id="4" name="Номер слайда 3"/>
          <p:cNvSpPr>
            <a:spLocks noGrp="1"/>
          </p:cNvSpPr>
          <p:nvPr>
            <p:ph type="sldNum" sz="quarter" idx="12"/>
          </p:nvPr>
        </p:nvSpPr>
        <p:spPr/>
        <p:txBody>
          <a:bodyPr/>
          <a:lstStyle/>
          <a:p>
            <a:fld id="{CBB7DF5A-D7C5-C949-A85B-717023AFBDC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spect="1" noChangeArrowheads="1"/>
          </p:cNvSpPr>
          <p:nvPr>
            <p:ph type="title"/>
          </p:nvPr>
        </p:nvSpPr>
        <p:spPr>
          <a:xfrm>
            <a:off x="1882776" y="629084"/>
            <a:ext cx="8461375" cy="609600"/>
          </a:xfrm>
        </p:spPr>
        <p:txBody>
          <a:bodyPr/>
          <a:lstStyle/>
          <a:p>
            <a:r>
              <a:rPr lang="en-GB" altLang="et-EE" sz="3400" dirty="0">
                <a:latin typeface="Arial" panose="020B0604020202020204" pitchFamily="34" charset="0"/>
              </a:rPr>
              <a:t>Capital buffers can decrease substantially</a:t>
            </a:r>
          </a:p>
        </p:txBody>
      </p:sp>
      <p:sp>
        <p:nvSpPr>
          <p:cNvPr id="34819" name="Rectangle 3"/>
          <p:cNvSpPr>
            <a:spLocks noGrp="1" noChangeArrowheads="1"/>
          </p:cNvSpPr>
          <p:nvPr>
            <p:ph type="body" sz="half" idx="1"/>
          </p:nvPr>
        </p:nvSpPr>
        <p:spPr>
          <a:xfrm>
            <a:off x="1882776" y="1349808"/>
            <a:ext cx="8785225" cy="1431925"/>
          </a:xfrm>
        </p:spPr>
        <p:txBody>
          <a:bodyPr/>
          <a:lstStyle/>
          <a:p>
            <a:pPr>
              <a:lnSpc>
                <a:spcPct val="80000"/>
              </a:lnSpc>
            </a:pPr>
            <a:r>
              <a:rPr lang="en-GB" altLang="et-EE" sz="2000" dirty="0">
                <a:latin typeface="Arial" panose="020B0604020202020204" pitchFamily="34" charset="0"/>
              </a:rPr>
              <a:t>If </a:t>
            </a:r>
            <a:r>
              <a:rPr lang="en-GB" altLang="et-EE" sz="2000" dirty="0">
                <a:solidFill>
                  <a:srgbClr val="FF0000"/>
                </a:solidFill>
                <a:latin typeface="Arial" panose="020B0604020202020204" pitchFamily="34" charset="0"/>
              </a:rPr>
              <a:t>growth of past due loans</a:t>
            </a:r>
            <a:r>
              <a:rPr lang="en-GB" altLang="et-EE" sz="2000" dirty="0">
                <a:latin typeface="Arial" panose="020B0604020202020204" pitchFamily="34" charset="0"/>
              </a:rPr>
              <a:t> continue at the same speed capital adequacy will decrease significantly</a:t>
            </a:r>
          </a:p>
          <a:p>
            <a:pPr>
              <a:lnSpc>
                <a:spcPct val="80000"/>
              </a:lnSpc>
            </a:pPr>
            <a:r>
              <a:rPr lang="en-GB" altLang="et-EE" sz="2000" dirty="0">
                <a:latin typeface="Arial" panose="020B0604020202020204" pitchFamily="34" charset="0"/>
              </a:rPr>
              <a:t>Some small banks might need to raise additional Tier I capital</a:t>
            </a:r>
          </a:p>
          <a:p>
            <a:pPr>
              <a:lnSpc>
                <a:spcPct val="80000"/>
              </a:lnSpc>
            </a:pPr>
            <a:r>
              <a:rPr lang="en-GB" altLang="et-EE" sz="2000" dirty="0">
                <a:latin typeface="Arial" panose="020B0604020202020204" pitchFamily="34" charset="0"/>
              </a:rPr>
              <a:t>Two small banks with highest growth of past due loans have already started re-capitalization process</a:t>
            </a:r>
          </a:p>
        </p:txBody>
      </p:sp>
      <p:grpSp>
        <p:nvGrpSpPr>
          <p:cNvPr id="34820" name="Group 11"/>
          <p:cNvGrpSpPr>
            <a:grpSpLocks/>
          </p:cNvGrpSpPr>
          <p:nvPr/>
        </p:nvGrpSpPr>
        <p:grpSpPr bwMode="auto">
          <a:xfrm>
            <a:off x="3218657" y="2853602"/>
            <a:ext cx="5427662" cy="3811588"/>
            <a:chOff x="1151" y="1520"/>
            <a:chExt cx="3419" cy="2401"/>
          </a:xfrm>
        </p:grpSpPr>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 y="1520"/>
              <a:ext cx="3419" cy="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p:cNvSpPr txBox="1">
              <a:spLocks noChangeArrowheads="1"/>
            </p:cNvSpPr>
            <p:nvPr/>
          </p:nvSpPr>
          <p:spPr bwMode="auto">
            <a:xfrm>
              <a:off x="1247" y="3748"/>
              <a:ext cx="28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a:solidFill>
                    <a:srgbClr val="4D4D4D"/>
                  </a:solidFill>
                  <a:latin typeface="Arial" panose="020B0604020202020204" pitchFamily="34" charset="0"/>
                </a:defRPr>
              </a:lvl1pPr>
              <a:lvl2pPr marL="742950" indent="-285750">
                <a:defRPr sz="2400">
                  <a:solidFill>
                    <a:srgbClr val="4D4D4D"/>
                  </a:solidFill>
                  <a:latin typeface="Arial" panose="020B0604020202020204" pitchFamily="34" charset="0"/>
                </a:defRPr>
              </a:lvl2pPr>
              <a:lvl3pPr marL="1143000" indent="-228600">
                <a:defRPr sz="2400">
                  <a:solidFill>
                    <a:srgbClr val="4D4D4D"/>
                  </a:solidFill>
                  <a:latin typeface="Arial" panose="020B0604020202020204" pitchFamily="34" charset="0"/>
                </a:defRPr>
              </a:lvl3pPr>
              <a:lvl4pPr marL="1600200" indent="-228600">
                <a:defRPr sz="2400">
                  <a:solidFill>
                    <a:srgbClr val="4D4D4D"/>
                  </a:solidFill>
                  <a:latin typeface="Arial" panose="020B0604020202020204" pitchFamily="34" charset="0"/>
                </a:defRPr>
              </a:lvl4pPr>
              <a:lvl5pPr marL="2057400" indent="-228600">
                <a:defRPr sz="2400">
                  <a:solidFill>
                    <a:srgbClr val="4D4D4D"/>
                  </a:solidFill>
                  <a:latin typeface="Arial" panose="020B0604020202020204" pitchFamily="34" charset="0"/>
                </a:defRPr>
              </a:lvl5pPr>
              <a:lvl6pPr marL="25146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6pPr>
              <a:lvl7pPr marL="29718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7pPr>
              <a:lvl8pPr marL="34290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8pPr>
              <a:lvl9pPr marL="38862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9pPr>
            </a:lstStyle>
            <a:p>
              <a:pPr>
                <a:spcBef>
                  <a:spcPct val="50000"/>
                </a:spcBef>
                <a:buFontTx/>
                <a:buNone/>
              </a:pPr>
              <a:r>
                <a:rPr lang="en-GB" altLang="et-EE" sz="1200" dirty="0"/>
                <a:t>* Linear extrapolation of past due loans growth is assumed</a:t>
              </a:r>
            </a:p>
          </p:txBody>
        </p:sp>
        <p:sp>
          <p:nvSpPr>
            <p:cNvPr id="34824" name="Line 8"/>
            <p:cNvSpPr>
              <a:spLocks noChangeShapeType="1"/>
            </p:cNvSpPr>
            <p:nvPr/>
          </p:nvSpPr>
          <p:spPr bwMode="auto">
            <a:xfrm>
              <a:off x="2835" y="1933"/>
              <a:ext cx="0" cy="1440"/>
            </a:xfrm>
            <a:prstGeom prst="line">
              <a:avLst/>
            </a:prstGeom>
            <a:noFill/>
            <a:ln w="31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4825" name="Line 9"/>
            <p:cNvSpPr>
              <a:spLocks noChangeShapeType="1"/>
            </p:cNvSpPr>
            <p:nvPr/>
          </p:nvSpPr>
          <p:spPr bwMode="auto">
            <a:xfrm flipV="1">
              <a:off x="2835" y="3294"/>
              <a:ext cx="140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826" name="Text Box 10"/>
            <p:cNvSpPr txBox="1">
              <a:spLocks noChangeArrowheads="1"/>
            </p:cNvSpPr>
            <p:nvPr/>
          </p:nvSpPr>
          <p:spPr bwMode="auto">
            <a:xfrm>
              <a:off x="3354" y="3150"/>
              <a:ext cx="7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a:solidFill>
                    <a:srgbClr val="4D4D4D"/>
                  </a:solidFill>
                  <a:latin typeface="Arial" panose="020B0604020202020204" pitchFamily="34" charset="0"/>
                </a:defRPr>
              </a:lvl1pPr>
              <a:lvl2pPr marL="742950" indent="-285750">
                <a:defRPr sz="2400">
                  <a:solidFill>
                    <a:srgbClr val="4D4D4D"/>
                  </a:solidFill>
                  <a:latin typeface="Arial" panose="020B0604020202020204" pitchFamily="34" charset="0"/>
                </a:defRPr>
              </a:lvl2pPr>
              <a:lvl3pPr marL="1143000" indent="-228600">
                <a:defRPr sz="2400">
                  <a:solidFill>
                    <a:srgbClr val="4D4D4D"/>
                  </a:solidFill>
                  <a:latin typeface="Arial" panose="020B0604020202020204" pitchFamily="34" charset="0"/>
                </a:defRPr>
              </a:lvl3pPr>
              <a:lvl4pPr marL="1600200" indent="-228600">
                <a:defRPr sz="2400">
                  <a:solidFill>
                    <a:srgbClr val="4D4D4D"/>
                  </a:solidFill>
                  <a:latin typeface="Arial" panose="020B0604020202020204" pitchFamily="34" charset="0"/>
                </a:defRPr>
              </a:lvl4pPr>
              <a:lvl5pPr marL="2057400" indent="-228600">
                <a:defRPr sz="2400">
                  <a:solidFill>
                    <a:srgbClr val="4D4D4D"/>
                  </a:solidFill>
                  <a:latin typeface="Arial" panose="020B0604020202020204" pitchFamily="34" charset="0"/>
                </a:defRPr>
              </a:lvl5pPr>
              <a:lvl6pPr marL="25146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6pPr>
              <a:lvl7pPr marL="29718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7pPr>
              <a:lvl8pPr marL="34290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8pPr>
              <a:lvl9pPr marL="38862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9pPr>
            </a:lstStyle>
            <a:p>
              <a:pPr>
                <a:spcBef>
                  <a:spcPct val="50000"/>
                </a:spcBef>
                <a:buFontTx/>
                <a:buNone/>
              </a:pPr>
              <a:r>
                <a:rPr lang="en-GB" altLang="et-EE" sz="1000"/>
                <a:t>Extrapolation</a:t>
              </a:r>
            </a:p>
          </p:txBody>
        </p:sp>
      </p:grpSp>
      <p:sp>
        <p:nvSpPr>
          <p:cNvPr id="2" name="TextBox 1"/>
          <p:cNvSpPr txBox="1"/>
          <p:nvPr/>
        </p:nvSpPr>
        <p:spPr>
          <a:xfrm rot="19531115">
            <a:off x="-2429" y="167418"/>
            <a:ext cx="3002972" cy="923330"/>
          </a:xfrm>
          <a:prstGeom prst="rect">
            <a:avLst/>
          </a:prstGeom>
          <a:noFill/>
        </p:spPr>
        <p:txBody>
          <a:bodyPr wrap="square" rtlCol="0">
            <a:spAutoFit/>
          </a:bodyPr>
          <a:lstStyle/>
          <a:p>
            <a:r>
              <a:rPr lang="en-GB" dirty="0" smtClean="0">
                <a:solidFill>
                  <a:srgbClr val="FF0000"/>
                </a:solidFill>
                <a:latin typeface="Arial" panose="020B0604020202020204" pitchFamily="34" charset="0"/>
                <a:cs typeface="Arial" panose="020B0604020202020204" pitchFamily="34" charset="0"/>
              </a:rPr>
              <a:t>Extract from </a:t>
            </a:r>
            <a:r>
              <a:rPr lang="en-GB" dirty="0" err="1" smtClean="0">
                <a:solidFill>
                  <a:srgbClr val="FF0000"/>
                </a:solidFill>
                <a:latin typeface="Arial" panose="020B0604020202020204" pitchFamily="34" charset="0"/>
                <a:cs typeface="Arial" panose="020B0604020202020204" pitchFamily="34" charset="0"/>
              </a:rPr>
              <a:t>Finantsinspektsioon’s</a:t>
            </a:r>
            <a:r>
              <a:rPr lang="en-GB" dirty="0" smtClean="0">
                <a:solidFill>
                  <a:srgbClr val="FF0000"/>
                </a:solidFill>
                <a:latin typeface="Arial" panose="020B0604020202020204" pitchFamily="34" charset="0"/>
                <a:cs typeface="Arial" panose="020B0604020202020204" pitchFamily="34" charset="0"/>
              </a:rPr>
              <a:t> </a:t>
            </a:r>
          </a:p>
          <a:p>
            <a:r>
              <a:rPr lang="en-GB" dirty="0" smtClean="0">
                <a:solidFill>
                  <a:srgbClr val="FF0000"/>
                </a:solidFill>
                <a:latin typeface="Arial" panose="020B0604020202020204" pitchFamily="34" charset="0"/>
                <a:cs typeface="Arial" panose="020B0604020202020204" pitchFamily="34" charset="0"/>
              </a:rPr>
              <a:t>2009 presentation</a:t>
            </a:r>
            <a:endParaRPr lang="en-GB"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6319FC0B-0A6A-466A-841E-C948DDF25CA8}" type="slidenum">
              <a:rPr lang="et-EE" altLang="et-EE" smtClean="0"/>
              <a:pPr/>
              <a:t>18</a:t>
            </a:fld>
            <a:endParaRPr lang="et-EE" altLang="et-EE"/>
          </a:p>
        </p:txBody>
      </p:sp>
    </p:spTree>
    <p:extLst>
      <p:ext uri="{BB962C8B-B14F-4D97-AF65-F5344CB8AC3E}">
        <p14:creationId xmlns:p14="http://schemas.microsoft.com/office/powerpoint/2010/main" val="2472707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6033"/>
            <a:ext cx="10515600" cy="829788"/>
          </a:xfrm>
        </p:spPr>
        <p:txBody>
          <a:bodyPr/>
          <a:lstStyle/>
          <a:p>
            <a:r>
              <a:rPr lang="en-US" altLang="et-EE" dirty="0"/>
              <a:t>Supervisory activities during 2009</a:t>
            </a:r>
            <a:endParaRPr lang="en-GB" dirty="0"/>
          </a:p>
        </p:txBody>
      </p:sp>
      <p:sp>
        <p:nvSpPr>
          <p:cNvPr id="3" name="Content Placeholder 2"/>
          <p:cNvSpPr>
            <a:spLocks noGrp="1"/>
          </p:cNvSpPr>
          <p:nvPr>
            <p:ph idx="1"/>
          </p:nvPr>
        </p:nvSpPr>
        <p:spPr>
          <a:xfrm>
            <a:off x="838200" y="1445821"/>
            <a:ext cx="10515600" cy="4830016"/>
          </a:xfrm>
        </p:spPr>
        <p:txBody>
          <a:bodyPr/>
          <a:lstStyle/>
          <a:p>
            <a:pPr marL="342900" indent="-342900">
              <a:lnSpc>
                <a:spcPct val="90000"/>
              </a:lnSpc>
              <a:buFont typeface="Arial" panose="020B0604020202020204" pitchFamily="34" charset="0"/>
              <a:buChar char="•"/>
            </a:pPr>
            <a:r>
              <a:rPr lang="en-GB" altLang="et-EE" sz="2300" dirty="0">
                <a:latin typeface="Atlas Grotesk Light" pitchFamily="50" charset="-70"/>
              </a:rPr>
              <a:t>Ordering detailed expert analysis of loan portfolio from </a:t>
            </a:r>
            <a:r>
              <a:rPr lang="en-GB" altLang="et-EE" sz="2300" dirty="0" err="1">
                <a:latin typeface="Atlas Grotesk Light" pitchFamily="50" charset="-70"/>
              </a:rPr>
              <a:t>Ernst&amp;Young</a:t>
            </a:r>
            <a:r>
              <a:rPr lang="en-GB" altLang="et-EE" sz="2300" dirty="0">
                <a:latin typeface="Atlas Grotesk Light" pitchFamily="50" charset="-70"/>
              </a:rPr>
              <a:t> </a:t>
            </a:r>
          </a:p>
          <a:p>
            <a:pPr marL="342900" indent="-342900">
              <a:buFont typeface="Arial" panose="020B0604020202020204" pitchFamily="34" charset="0"/>
              <a:buChar char="•"/>
            </a:pPr>
            <a:r>
              <a:rPr lang="en-US" altLang="et-EE" sz="2300" dirty="0" smtClean="0">
                <a:latin typeface="Atlas Grotesk Light" pitchFamily="50" charset="-70"/>
              </a:rPr>
              <a:t>Full-sized credit </a:t>
            </a:r>
            <a:r>
              <a:rPr lang="en-US" altLang="et-EE" sz="2300" dirty="0">
                <a:latin typeface="Atlas Grotesk Light" pitchFamily="50" charset="-70"/>
              </a:rPr>
              <a:t>risk inspections in two small banks</a:t>
            </a:r>
          </a:p>
          <a:p>
            <a:pPr marL="342900" indent="-342900">
              <a:buFont typeface="Arial" panose="020B0604020202020204" pitchFamily="34" charset="0"/>
              <a:buChar char="•"/>
            </a:pPr>
            <a:r>
              <a:rPr lang="en-US" altLang="et-EE" sz="2300" dirty="0">
                <a:latin typeface="Atlas Grotesk Light" pitchFamily="50" charset="-70"/>
              </a:rPr>
              <a:t>Prescription to improve provisioning rules and apply higher provisioning rate for two small banks</a:t>
            </a:r>
          </a:p>
          <a:p>
            <a:pPr marL="342900" indent="-342900">
              <a:buFont typeface="Arial" panose="020B0604020202020204" pitchFamily="34" charset="0"/>
              <a:buChar char="•"/>
            </a:pPr>
            <a:r>
              <a:rPr lang="en-US" altLang="et-EE" sz="2300" dirty="0">
                <a:latin typeface="Atlas Grotesk Light" pitchFamily="50" charset="-70"/>
              </a:rPr>
              <a:t>Performing conservative credit risk stress-test to identify banks needing special actions</a:t>
            </a:r>
          </a:p>
          <a:p>
            <a:pPr marL="342900" indent="-342900">
              <a:buFont typeface="Arial" panose="020B0604020202020204" pitchFamily="34" charset="0"/>
              <a:buChar char="•"/>
            </a:pPr>
            <a:r>
              <a:rPr lang="en-US" altLang="et-EE" sz="2300" dirty="0">
                <a:latin typeface="Atlas Grotesk Light" pitchFamily="50" charset="-70"/>
              </a:rPr>
              <a:t>Numerous other </a:t>
            </a:r>
            <a:r>
              <a:rPr lang="en-US" altLang="et-EE" sz="2300" dirty="0" smtClean="0">
                <a:latin typeface="Atlas Grotesk Light" pitchFamily="50" charset="-70"/>
              </a:rPr>
              <a:t>analysis and actions</a:t>
            </a:r>
            <a:r>
              <a:rPr lang="en-US" altLang="et-EE" sz="2300" dirty="0">
                <a:latin typeface="Atlas Grotesk Light" pitchFamily="50" charset="-70"/>
              </a:rPr>
              <a:t>:</a:t>
            </a:r>
          </a:p>
          <a:p>
            <a:pPr marL="1028700" lvl="1" indent="-342900">
              <a:buFont typeface="Arial" panose="020B0604020202020204" pitchFamily="34" charset="0"/>
              <a:buChar char="•"/>
            </a:pPr>
            <a:r>
              <a:rPr lang="en-US" altLang="et-EE" sz="1800" dirty="0">
                <a:latin typeface="Atlas Grotesk Light" pitchFamily="50" charset="-70"/>
              </a:rPr>
              <a:t>Semi-annually overview of mortgage portfolio quality</a:t>
            </a:r>
          </a:p>
          <a:p>
            <a:pPr marL="1028700" lvl="1" indent="-342900">
              <a:buFont typeface="Arial" panose="020B0604020202020204" pitchFamily="34" charset="0"/>
              <a:buChar char="•"/>
            </a:pPr>
            <a:r>
              <a:rPr lang="en-US" altLang="et-EE" sz="1800" dirty="0">
                <a:latin typeface="Atlas Grotesk Light" pitchFamily="50" charset="-70"/>
              </a:rPr>
              <a:t>Monitoring of credit quality compared to </a:t>
            </a:r>
            <a:r>
              <a:rPr lang="en-US" altLang="et-EE" sz="1800" dirty="0" smtClean="0">
                <a:latin typeface="Atlas Grotesk Light" pitchFamily="50" charset="-70"/>
              </a:rPr>
              <a:t>EE-FSA’s </a:t>
            </a:r>
            <a:r>
              <a:rPr lang="en-US" altLang="et-EE" sz="1800" dirty="0">
                <a:latin typeface="Atlas Grotesk Light" pitchFamily="50" charset="-70"/>
              </a:rPr>
              <a:t>stress-tests</a:t>
            </a:r>
          </a:p>
          <a:p>
            <a:pPr marL="1028700" lvl="1" indent="-342900">
              <a:buFont typeface="Arial" panose="020B0604020202020204" pitchFamily="34" charset="0"/>
              <a:buChar char="•"/>
            </a:pPr>
            <a:r>
              <a:rPr lang="en-US" altLang="et-EE" sz="1800" dirty="0">
                <a:latin typeface="Atlas Grotesk Light" pitchFamily="50" charset="-70"/>
              </a:rPr>
              <a:t>Analysis of bank’s ICAAP stress-tests, which include credit risk stress-tests (part of BASEL II SREP)</a:t>
            </a:r>
          </a:p>
          <a:p>
            <a:pPr marL="1028700" lvl="1" indent="-342900">
              <a:buFont typeface="Arial" panose="020B0604020202020204" pitchFamily="34" charset="0"/>
              <a:buChar char="•"/>
            </a:pPr>
            <a:r>
              <a:rPr lang="en-US" altLang="et-EE" sz="1800" dirty="0" smtClean="0">
                <a:latin typeface="Atlas Grotesk Light" pitchFamily="50" charset="-70"/>
              </a:rPr>
              <a:t>Follow-up </a:t>
            </a:r>
            <a:r>
              <a:rPr lang="en-US" altLang="et-EE" sz="1800" dirty="0">
                <a:latin typeface="Atlas Grotesk Light" pitchFamily="50" charset="-70"/>
              </a:rPr>
              <a:t>reviews on IRB models </a:t>
            </a:r>
          </a:p>
          <a:p>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19</a:t>
            </a:fld>
            <a:endParaRPr lang="en-US" dirty="0"/>
          </a:p>
        </p:txBody>
      </p:sp>
    </p:spTree>
    <p:extLst>
      <p:ext uri="{BB962C8B-B14F-4D97-AF65-F5344CB8AC3E}">
        <p14:creationId xmlns:p14="http://schemas.microsoft.com/office/powerpoint/2010/main" val="2428703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5172"/>
            <a:ext cx="10515600" cy="743991"/>
          </a:xfrm>
        </p:spPr>
        <p:txBody>
          <a:bodyPr>
            <a:normAutofit/>
          </a:bodyPr>
          <a:lstStyle/>
          <a:p>
            <a:r>
              <a:rPr lang="en-GB" dirty="0" smtClean="0"/>
              <a:t>Why is timely resolving of NPLs important?</a:t>
            </a:r>
            <a:endParaRPr lang="en-GB" dirty="0"/>
          </a:p>
        </p:txBody>
      </p:sp>
      <p:sp>
        <p:nvSpPr>
          <p:cNvPr id="3" name="Content Placeholder 2"/>
          <p:cNvSpPr>
            <a:spLocks noGrp="1"/>
          </p:cNvSpPr>
          <p:nvPr>
            <p:ph idx="1"/>
          </p:nvPr>
        </p:nvSpPr>
        <p:spPr>
          <a:xfrm>
            <a:off x="838199" y="1299163"/>
            <a:ext cx="11256819" cy="1194655"/>
          </a:xfrm>
        </p:spPr>
        <p:txBody>
          <a:bodyPr/>
          <a:lstStyle/>
          <a:p>
            <a:pPr marL="342900" indent="-342900">
              <a:buFont typeface="Arial" panose="020B0604020202020204" pitchFamily="34" charset="0"/>
              <a:buChar char="•"/>
            </a:pPr>
            <a:r>
              <a:rPr lang="en-GB" sz="2000" dirty="0" smtClean="0"/>
              <a:t>Banks which are unable to cope with their stock on NPLs struggle to return to profitability</a:t>
            </a:r>
          </a:p>
          <a:p>
            <a:pPr marL="342900" indent="-342900">
              <a:buFont typeface="Arial" panose="020B0604020202020204" pitchFamily="34" charset="0"/>
              <a:buChar char="•"/>
            </a:pPr>
            <a:r>
              <a:rPr lang="en-GB" sz="2000" dirty="0" smtClean="0"/>
              <a:t>Governance costs: focus on internal processes rather than business development</a:t>
            </a:r>
            <a:r>
              <a:rPr lang="et-EE" sz="2000" dirty="0" smtClean="0"/>
              <a:t>/</a:t>
            </a:r>
            <a:r>
              <a:rPr lang="en-GB" sz="2000" dirty="0" smtClean="0"/>
              <a:t>growth</a:t>
            </a:r>
          </a:p>
          <a:p>
            <a:pPr marL="342900" indent="-342900">
              <a:buFont typeface="Arial" panose="020B0604020202020204" pitchFamily="34" charset="0"/>
              <a:buChar char="•"/>
            </a:pPr>
            <a:r>
              <a:rPr lang="en-GB" sz="2000" dirty="0" smtClean="0"/>
              <a:t>NPLs lock up capital in non-productive assets</a:t>
            </a:r>
            <a:endParaRPr lang="en-GB" sz="2000"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2</a:t>
            </a:fld>
            <a:endParaRPr lang="en-US" dirty="0"/>
          </a:p>
        </p:txBody>
      </p:sp>
      <p:sp>
        <p:nvSpPr>
          <p:cNvPr id="6" name="TextBox 5"/>
          <p:cNvSpPr txBox="1"/>
          <p:nvPr/>
        </p:nvSpPr>
        <p:spPr>
          <a:xfrm>
            <a:off x="374073" y="6154076"/>
            <a:ext cx="1778575" cy="369332"/>
          </a:xfrm>
          <a:prstGeom prst="rect">
            <a:avLst/>
          </a:prstGeom>
          <a:solidFill>
            <a:schemeClr val="bg1"/>
          </a:solidFill>
        </p:spPr>
        <p:txBody>
          <a:bodyPr wrap="square" rtlCol="0">
            <a:spAutoFit/>
          </a:bodyPr>
          <a:lstStyle/>
          <a:p>
            <a:r>
              <a:rPr lang="et-EE" dirty="0" smtClean="0"/>
              <a:t>Allikas: Komisjon</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49" y="2544041"/>
            <a:ext cx="8627918" cy="4313959"/>
          </a:xfrm>
          <a:prstGeom prst="rect">
            <a:avLst/>
          </a:prstGeom>
        </p:spPr>
      </p:pic>
    </p:spTree>
    <p:extLst>
      <p:ext uri="{BB962C8B-B14F-4D97-AF65-F5344CB8AC3E}">
        <p14:creationId xmlns:p14="http://schemas.microsoft.com/office/powerpoint/2010/main" val="1537892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8619"/>
            <a:ext cx="11059391" cy="912916"/>
          </a:xfrm>
        </p:spPr>
        <p:txBody>
          <a:bodyPr>
            <a:normAutofit fontScale="90000"/>
          </a:bodyPr>
          <a:lstStyle/>
          <a:p>
            <a:r>
              <a:rPr lang="en-GB" dirty="0" smtClean="0"/>
              <a:t>Successful supervisory co-operation is the key</a:t>
            </a:r>
            <a:endParaRPr lang="en-GB" dirty="0"/>
          </a:p>
        </p:txBody>
      </p:sp>
      <p:sp>
        <p:nvSpPr>
          <p:cNvPr id="3" name="Content Placeholder 2"/>
          <p:cNvSpPr>
            <a:spLocks noGrp="1"/>
          </p:cNvSpPr>
          <p:nvPr>
            <p:ph idx="1"/>
          </p:nvPr>
        </p:nvSpPr>
        <p:spPr>
          <a:xfrm>
            <a:off x="838199" y="1370442"/>
            <a:ext cx="11039995" cy="4708294"/>
          </a:xfrm>
        </p:spPr>
        <p:txBody>
          <a:bodyPr/>
          <a:lstStyle/>
          <a:p>
            <a:pPr marL="342900" indent="-342900">
              <a:lnSpc>
                <a:spcPct val="90000"/>
              </a:lnSpc>
              <a:buFont typeface="Arial" panose="020B0604020202020204" pitchFamily="34" charset="0"/>
              <a:buChar char="•"/>
            </a:pPr>
            <a:r>
              <a:rPr lang="en-GB" altLang="et-EE" dirty="0" smtClean="0">
                <a:latin typeface="Atlas Grotesk Light" pitchFamily="50" charset="-70"/>
                <a:cs typeface="Arial" panose="020B0604020202020204" pitchFamily="34" charset="0"/>
              </a:rPr>
              <a:t>Intense communication with the Swedish FSA</a:t>
            </a:r>
          </a:p>
          <a:p>
            <a:pPr marL="1028700" lvl="1" indent="-342900">
              <a:lnSpc>
                <a:spcPct val="90000"/>
              </a:lnSpc>
              <a:buFont typeface="Arial" panose="020B0604020202020204" pitchFamily="34" charset="0"/>
              <a:buChar char="•"/>
            </a:pPr>
            <a:r>
              <a:rPr lang="en-GB" altLang="et-EE" sz="2200" dirty="0" smtClean="0">
                <a:latin typeface="Atlas Grotesk Light" pitchFamily="50" charset="-70"/>
                <a:cs typeface="Arial" panose="020B0604020202020204" pitchFamily="34" charset="0"/>
              </a:rPr>
              <a:t>Regular meetings with the </a:t>
            </a:r>
            <a:r>
              <a:rPr lang="en-GB" altLang="et-EE" sz="2200" b="1" dirty="0" smtClean="0">
                <a:latin typeface="Atlas Grotesk Light" pitchFamily="50" charset="-70"/>
                <a:cs typeface="Arial" panose="020B0604020202020204" pitchFamily="34" charset="0"/>
              </a:rPr>
              <a:t>Swedish and Baltic supervisory colleagues</a:t>
            </a:r>
            <a:endParaRPr lang="en-GB" altLang="et-EE" sz="2200" dirty="0" smtClean="0">
              <a:latin typeface="Atlas Grotesk Light" pitchFamily="50" charset="-70"/>
              <a:cs typeface="Arial" panose="020B0604020202020204" pitchFamily="34" charset="0"/>
            </a:endParaRPr>
          </a:p>
          <a:p>
            <a:pPr marL="1028700" lvl="1" indent="-342900">
              <a:lnSpc>
                <a:spcPct val="90000"/>
              </a:lnSpc>
              <a:buFont typeface="Arial" panose="020B0604020202020204" pitchFamily="34" charset="0"/>
              <a:buChar char="•"/>
            </a:pPr>
            <a:r>
              <a:rPr lang="en-GB" altLang="et-EE" sz="2200" dirty="0" smtClean="0">
                <a:latin typeface="Atlas Grotesk Light" pitchFamily="50" charset="-70"/>
                <a:cs typeface="Arial" panose="020B0604020202020204" pitchFamily="34" charset="0"/>
              </a:rPr>
              <a:t>Participating in the ICAAP evaluation process on a group level</a:t>
            </a:r>
          </a:p>
          <a:p>
            <a:pPr marL="1028700" lvl="1" indent="-342900">
              <a:lnSpc>
                <a:spcPct val="90000"/>
              </a:lnSpc>
              <a:buFont typeface="Arial" panose="020B0604020202020204" pitchFamily="34" charset="0"/>
              <a:buChar char="•"/>
            </a:pPr>
            <a:r>
              <a:rPr lang="en-GB" altLang="et-EE" sz="2200" dirty="0" smtClean="0">
                <a:latin typeface="Atlas Grotesk Light" pitchFamily="50" charset="-70"/>
                <a:cs typeface="Arial" panose="020B0604020202020204" pitchFamily="34" charset="0"/>
              </a:rPr>
              <a:t>Regular overview of refinancing needs and activities of the parent banks</a:t>
            </a:r>
          </a:p>
          <a:p>
            <a:pPr marL="1028700" lvl="1" indent="-342900">
              <a:lnSpc>
                <a:spcPct val="90000"/>
              </a:lnSpc>
              <a:buFont typeface="Arial" panose="020B0604020202020204" pitchFamily="34" charset="0"/>
              <a:buChar char="•"/>
            </a:pPr>
            <a:r>
              <a:rPr lang="en-GB" altLang="et-EE" sz="2200" dirty="0" smtClean="0">
                <a:latin typeface="Atlas Grotesk Light" pitchFamily="50" charset="-70"/>
                <a:cs typeface="Arial" panose="020B0604020202020204" pitchFamily="34" charset="0"/>
              </a:rPr>
              <a:t>Presenting overview of the Estonian banks regularly to the Swedish FSA</a:t>
            </a:r>
          </a:p>
          <a:p>
            <a:pPr marL="342900" indent="-342900">
              <a:buFont typeface="Arial" panose="020B0604020202020204" pitchFamily="34" charset="0"/>
              <a:buChar char="•"/>
              <a:defRPr/>
            </a:pPr>
            <a:r>
              <a:rPr lang="en-GB" dirty="0" smtClean="0"/>
              <a:t>Many factors facilitated successful cooperation</a:t>
            </a:r>
          </a:p>
          <a:p>
            <a:pPr marL="1028700" lvl="1" indent="-342900">
              <a:buFont typeface="Arial" panose="020B0604020202020204" pitchFamily="34" charset="0"/>
              <a:buChar char="•"/>
              <a:defRPr/>
            </a:pPr>
            <a:r>
              <a:rPr lang="en-GB" sz="2200" dirty="0" smtClean="0"/>
              <a:t>Close </a:t>
            </a:r>
            <a:r>
              <a:rPr lang="en-GB" sz="2200" b="1" dirty="0" smtClean="0"/>
              <a:t>geographical</a:t>
            </a:r>
            <a:r>
              <a:rPr lang="en-GB" sz="2200" dirty="0" smtClean="0"/>
              <a:t> area </a:t>
            </a:r>
          </a:p>
          <a:p>
            <a:pPr marL="1028700" lvl="1" indent="-342900">
              <a:buFont typeface="Arial" panose="020B0604020202020204" pitchFamily="34" charset="0"/>
              <a:buChar char="•"/>
              <a:defRPr/>
            </a:pPr>
            <a:r>
              <a:rPr lang="en-GB" sz="2200" dirty="0" smtClean="0"/>
              <a:t>Similar </a:t>
            </a:r>
            <a:r>
              <a:rPr lang="en-GB" sz="2200" b="1" dirty="0" smtClean="0"/>
              <a:t>culture</a:t>
            </a:r>
            <a:r>
              <a:rPr lang="en-GB" sz="2200" dirty="0" smtClean="0"/>
              <a:t>, no major cultural differences</a:t>
            </a:r>
          </a:p>
          <a:p>
            <a:pPr marL="1028700" lvl="1" indent="-342900">
              <a:buFont typeface="Arial" panose="020B0604020202020204" pitchFamily="34" charset="0"/>
              <a:buChar char="•"/>
              <a:defRPr/>
            </a:pPr>
            <a:r>
              <a:rPr lang="en-GB" sz="2200" dirty="0" smtClean="0"/>
              <a:t>Home and host countries </a:t>
            </a:r>
            <a:r>
              <a:rPr lang="en-GB" sz="2200" b="1" dirty="0" smtClean="0"/>
              <a:t>are all the small </a:t>
            </a:r>
            <a:r>
              <a:rPr lang="en-GB" sz="2200" dirty="0" smtClean="0"/>
              <a:t>European countries</a:t>
            </a:r>
          </a:p>
          <a:p>
            <a:pPr marL="1028700" lvl="1" indent="-342900">
              <a:buFont typeface="Arial" panose="020B0604020202020204" pitchFamily="34" charset="0"/>
              <a:buChar char="•"/>
              <a:defRPr/>
            </a:pPr>
            <a:r>
              <a:rPr lang="en-GB" sz="2200" b="1" dirty="0" smtClean="0"/>
              <a:t>Focused</a:t>
            </a:r>
            <a:r>
              <a:rPr lang="en-GB" sz="2200" dirty="0" smtClean="0"/>
              <a:t> communication: small number of banks and supervisors</a:t>
            </a:r>
          </a:p>
          <a:p>
            <a:pPr marL="1028700" lvl="1" indent="-342900">
              <a:buFont typeface="Arial" panose="020B0604020202020204" pitchFamily="34" charset="0"/>
              <a:buChar char="•"/>
              <a:defRPr/>
            </a:pPr>
            <a:r>
              <a:rPr lang="en-GB" sz="2200" dirty="0" smtClean="0"/>
              <a:t>Practical cooperation is </a:t>
            </a:r>
            <a:r>
              <a:rPr lang="en-GB" sz="2200" b="1" dirty="0" smtClean="0"/>
              <a:t>not very formalized</a:t>
            </a:r>
          </a:p>
          <a:p>
            <a:pPr marL="1028700" lvl="1" indent="-342900">
              <a:buFont typeface="Arial" panose="020B0604020202020204" pitchFamily="34" charset="0"/>
              <a:buChar char="•"/>
              <a:defRPr/>
            </a:pPr>
            <a:r>
              <a:rPr lang="en-GB" altLang="et-EE" sz="2200" dirty="0" smtClean="0"/>
              <a:t>Home countries have </a:t>
            </a:r>
            <a:r>
              <a:rPr lang="en-GB" altLang="et-EE" sz="2200" b="1" dirty="0" smtClean="0"/>
              <a:t>long-term experience </a:t>
            </a:r>
            <a:r>
              <a:rPr lang="en-GB" altLang="et-EE" sz="2200" dirty="0" smtClean="0"/>
              <a:t>in cross-border cooperation</a:t>
            </a:r>
          </a:p>
        </p:txBody>
      </p:sp>
      <p:sp>
        <p:nvSpPr>
          <p:cNvPr id="4" name="Slide Number Placeholder 3"/>
          <p:cNvSpPr>
            <a:spLocks noGrp="1"/>
          </p:cNvSpPr>
          <p:nvPr>
            <p:ph type="sldNum" sz="quarter" idx="12"/>
          </p:nvPr>
        </p:nvSpPr>
        <p:spPr/>
        <p:txBody>
          <a:bodyPr/>
          <a:lstStyle/>
          <a:p>
            <a:fld id="{CBB7DF5A-D7C5-C949-A85B-717023AFBDCE}" type="slidenum">
              <a:rPr lang="en-US" smtClean="0"/>
              <a:pPr/>
              <a:t>20</a:t>
            </a:fld>
            <a:endParaRPr lang="en-US" dirty="0"/>
          </a:p>
        </p:txBody>
      </p:sp>
    </p:spTree>
    <p:extLst>
      <p:ext uri="{BB962C8B-B14F-4D97-AF65-F5344CB8AC3E}">
        <p14:creationId xmlns:p14="http://schemas.microsoft.com/office/powerpoint/2010/main" val="660787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96340"/>
            <a:ext cx="10955482" cy="1012371"/>
          </a:xfrm>
        </p:spPr>
        <p:txBody>
          <a:bodyPr>
            <a:normAutofit fontScale="90000"/>
          </a:bodyPr>
          <a:lstStyle/>
          <a:p>
            <a:r>
              <a:rPr lang="en-GB" altLang="et-EE" dirty="0" smtClean="0"/>
              <a:t>Example of 2009 supervisory stress-test assumptions</a:t>
            </a:r>
            <a:endParaRPr lang="en-GB" dirty="0"/>
          </a:p>
        </p:txBody>
      </p:sp>
      <p:sp>
        <p:nvSpPr>
          <p:cNvPr id="5" name="Content Placeholder 4"/>
          <p:cNvSpPr>
            <a:spLocks noGrp="1"/>
          </p:cNvSpPr>
          <p:nvPr>
            <p:ph idx="1"/>
          </p:nvPr>
        </p:nvSpPr>
        <p:spPr>
          <a:xfrm>
            <a:off x="838200" y="1508166"/>
            <a:ext cx="10515600" cy="4861462"/>
          </a:xfrm>
        </p:spPr>
        <p:txBody>
          <a:bodyPr/>
          <a:lstStyle/>
          <a:p>
            <a:pPr marL="342900" indent="-342900">
              <a:lnSpc>
                <a:spcPct val="80000"/>
              </a:lnSpc>
              <a:buFont typeface="Arial" panose="020B0604020202020204" pitchFamily="34" charset="0"/>
              <a:buChar char="•"/>
            </a:pPr>
            <a:r>
              <a:rPr lang="en-GB" altLang="et-EE" sz="2000" dirty="0"/>
              <a:t>Income -25%</a:t>
            </a:r>
          </a:p>
          <a:p>
            <a:pPr lvl="1">
              <a:lnSpc>
                <a:spcPct val="80000"/>
              </a:lnSpc>
            </a:pPr>
            <a:r>
              <a:rPr lang="en-GB" altLang="et-EE" sz="1800" dirty="0"/>
              <a:t>Disposable income -25% for all households, households with DSR &gt;55% default</a:t>
            </a:r>
            <a:endParaRPr lang="et-EE" altLang="et-EE" sz="1800" dirty="0"/>
          </a:p>
          <a:p>
            <a:pPr lvl="1">
              <a:lnSpc>
                <a:spcPct val="80000"/>
              </a:lnSpc>
            </a:pPr>
            <a:r>
              <a:rPr lang="en-GB" altLang="et-EE" sz="1800" dirty="0"/>
              <a:t>Collateral value decrease 40%</a:t>
            </a:r>
            <a:endParaRPr lang="et-EE" altLang="et-EE" sz="1800" dirty="0"/>
          </a:p>
          <a:p>
            <a:pPr lvl="1">
              <a:lnSpc>
                <a:spcPct val="80000"/>
              </a:lnSpc>
            </a:pPr>
            <a:r>
              <a:rPr lang="en-GB" altLang="et-EE" sz="1800" dirty="0"/>
              <a:t>Bank’s loss: difference between collateral value and outstanding loan</a:t>
            </a:r>
          </a:p>
          <a:p>
            <a:pPr marL="342900" indent="-342900">
              <a:lnSpc>
                <a:spcPct val="90000"/>
              </a:lnSpc>
              <a:buFont typeface="Arial" panose="020B0604020202020204" pitchFamily="34" charset="0"/>
              <a:buChar char="•"/>
            </a:pPr>
            <a:r>
              <a:rPr lang="en-GB" altLang="et-EE" sz="2000" dirty="0" smtClean="0"/>
              <a:t>Residential </a:t>
            </a:r>
            <a:r>
              <a:rPr lang="en-GB" altLang="et-EE" sz="2000" dirty="0"/>
              <a:t>real estate developers</a:t>
            </a:r>
          </a:p>
          <a:p>
            <a:pPr lvl="1">
              <a:lnSpc>
                <a:spcPct val="90000"/>
              </a:lnSpc>
            </a:pPr>
            <a:r>
              <a:rPr lang="en-GB" altLang="et-EE" sz="1800" dirty="0"/>
              <a:t>Sale price of a m2 decrease 40%</a:t>
            </a:r>
          </a:p>
          <a:p>
            <a:pPr lvl="1">
              <a:lnSpc>
                <a:spcPct val="90000"/>
              </a:lnSpc>
            </a:pPr>
            <a:r>
              <a:rPr lang="en-GB" altLang="et-EE" sz="1800" dirty="0"/>
              <a:t>Bank’s loss: Difference between sales and outstanding loans</a:t>
            </a:r>
          </a:p>
          <a:p>
            <a:pPr marL="342900" indent="-342900">
              <a:lnSpc>
                <a:spcPct val="90000"/>
              </a:lnSpc>
              <a:buFont typeface="Arial" panose="020B0604020202020204" pitchFamily="34" charset="0"/>
              <a:buChar char="•"/>
            </a:pPr>
            <a:r>
              <a:rPr lang="en-GB" altLang="et-EE" sz="2000" dirty="0"/>
              <a:t>Cash flow based projects (offices, shopping centres </a:t>
            </a:r>
            <a:r>
              <a:rPr lang="en-GB" altLang="et-EE" sz="2000" dirty="0" err="1"/>
              <a:t>etc</a:t>
            </a:r>
            <a:r>
              <a:rPr lang="en-GB" altLang="et-EE" sz="2000" dirty="0"/>
              <a:t>)</a:t>
            </a:r>
          </a:p>
          <a:p>
            <a:pPr lvl="1">
              <a:lnSpc>
                <a:spcPct val="90000"/>
              </a:lnSpc>
            </a:pPr>
            <a:r>
              <a:rPr lang="en-GB" altLang="et-EE" sz="1800" dirty="0"/>
              <a:t>Tenant fees decrease by 35%</a:t>
            </a:r>
          </a:p>
          <a:p>
            <a:pPr lvl="1">
              <a:lnSpc>
                <a:spcPct val="90000"/>
              </a:lnSpc>
            </a:pPr>
            <a:r>
              <a:rPr lang="en-GB" altLang="et-EE" sz="1800" dirty="0"/>
              <a:t>Collateral value decrease by 40%</a:t>
            </a:r>
          </a:p>
          <a:p>
            <a:pPr lvl="1">
              <a:lnSpc>
                <a:spcPct val="90000"/>
              </a:lnSpc>
            </a:pPr>
            <a:r>
              <a:rPr lang="en-GB" altLang="et-EE" sz="1800" dirty="0"/>
              <a:t>Bank’s loss: Difference between outstanding loan and collateral value</a:t>
            </a:r>
          </a:p>
          <a:p>
            <a:pPr marL="342900" indent="-342900">
              <a:lnSpc>
                <a:spcPct val="90000"/>
              </a:lnSpc>
              <a:buFont typeface="Arial" panose="020B0604020202020204" pitchFamily="34" charset="0"/>
              <a:buChar char="•"/>
            </a:pPr>
            <a:r>
              <a:rPr lang="en-GB" altLang="et-EE" sz="2000" dirty="0" smtClean="0"/>
              <a:t>Non-real </a:t>
            </a:r>
            <a:r>
              <a:rPr lang="en-GB" altLang="et-EE" sz="2000" dirty="0"/>
              <a:t>estate companies</a:t>
            </a:r>
          </a:p>
          <a:p>
            <a:pPr lvl="1">
              <a:lnSpc>
                <a:spcPct val="90000"/>
              </a:lnSpc>
            </a:pPr>
            <a:r>
              <a:rPr lang="en-GB" altLang="et-EE" sz="1800" dirty="0"/>
              <a:t>EBITDA decrease by 40% comparing to 2008</a:t>
            </a:r>
          </a:p>
          <a:p>
            <a:pPr lvl="1">
              <a:lnSpc>
                <a:spcPct val="90000"/>
              </a:lnSpc>
            </a:pPr>
            <a:r>
              <a:rPr lang="en-GB" altLang="et-EE" sz="1800" dirty="0"/>
              <a:t>If Debt / EBITDA &gt; 4.0, the client defaults – no liquidity reserves accumulated</a:t>
            </a:r>
          </a:p>
          <a:p>
            <a:pPr lvl="1">
              <a:lnSpc>
                <a:spcPct val="90000"/>
              </a:lnSpc>
            </a:pPr>
            <a:r>
              <a:rPr lang="en-GB" altLang="et-EE" sz="1800" dirty="0"/>
              <a:t>Bank’s loss: 45% of the outstanding loan</a:t>
            </a:r>
          </a:p>
          <a:p>
            <a:pPr marL="342900" indent="-342900">
              <a:buFont typeface="Arial" panose="020B0604020202020204" pitchFamily="34" charset="0"/>
              <a:buChar char="•"/>
            </a:pPr>
            <a:endParaRPr lang="en-GB" dirty="0"/>
          </a:p>
        </p:txBody>
      </p:sp>
      <p:sp>
        <p:nvSpPr>
          <p:cNvPr id="2" name="Slide Number Placeholder 1"/>
          <p:cNvSpPr>
            <a:spLocks noGrp="1"/>
          </p:cNvSpPr>
          <p:nvPr>
            <p:ph type="sldNum" sz="quarter" idx="12"/>
          </p:nvPr>
        </p:nvSpPr>
        <p:spPr/>
        <p:txBody>
          <a:bodyPr/>
          <a:lstStyle/>
          <a:p>
            <a:fld id="{CBB7DF5A-D7C5-C949-A85B-717023AFBDCE}" type="slidenum">
              <a:rPr lang="en-US" smtClean="0"/>
              <a:pPr/>
              <a:t>21</a:t>
            </a:fld>
            <a:endParaRPr lang="en-US" dirty="0"/>
          </a:p>
        </p:txBody>
      </p:sp>
    </p:spTree>
    <p:extLst>
      <p:ext uri="{BB962C8B-B14F-4D97-AF65-F5344CB8AC3E}">
        <p14:creationId xmlns:p14="http://schemas.microsoft.com/office/powerpoint/2010/main" val="2927317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t-EE" dirty="0"/>
              <a:t>2009 stress-test results were used to </a:t>
            </a:r>
            <a:r>
              <a:rPr lang="en-US" altLang="et-EE" dirty="0" smtClean="0"/>
              <a:t>call for re-capitalization </a:t>
            </a:r>
            <a:r>
              <a:rPr lang="en-US" altLang="et-EE" dirty="0"/>
              <a:t>actions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t-EE" dirty="0" smtClean="0"/>
              <a:t>Results </a:t>
            </a:r>
            <a:r>
              <a:rPr lang="en-US" altLang="et-EE" dirty="0"/>
              <a:t>of </a:t>
            </a:r>
            <a:r>
              <a:rPr lang="en-US" altLang="et-EE" dirty="0" smtClean="0"/>
              <a:t>EE-FSA’s stress-tests </a:t>
            </a:r>
            <a:r>
              <a:rPr lang="en-US" altLang="et-EE" dirty="0"/>
              <a:t>were discussed in the management of the banks</a:t>
            </a:r>
          </a:p>
          <a:p>
            <a:pPr marL="342900" indent="-342900">
              <a:buFont typeface="Arial" panose="020B0604020202020204" pitchFamily="34" charset="0"/>
              <a:buChar char="•"/>
            </a:pPr>
            <a:r>
              <a:rPr lang="en-US" altLang="et-EE" dirty="0"/>
              <a:t>EE-FSA discussed the stress-test results with the home supervisor</a:t>
            </a:r>
          </a:p>
          <a:p>
            <a:pPr marL="342900" indent="-342900">
              <a:buFont typeface="Arial" panose="020B0604020202020204" pitchFamily="34" charset="0"/>
              <a:buChar char="•"/>
            </a:pPr>
            <a:r>
              <a:rPr lang="en-US" altLang="et-EE" dirty="0"/>
              <a:t>EE-FSA proposal to college of supervisors: </a:t>
            </a:r>
          </a:p>
          <a:p>
            <a:pPr lvl="1"/>
            <a:r>
              <a:rPr lang="en-US" altLang="et-EE" sz="2000" dirty="0"/>
              <a:t>Demand binding action plan for re-capitalization of Estonian subsidiaries with clearly defined trigger</a:t>
            </a:r>
          </a:p>
          <a:p>
            <a:pPr lvl="1"/>
            <a:r>
              <a:rPr lang="en-US" altLang="et-EE" sz="2000" dirty="0"/>
              <a:t>Legal base for the action plan is Pillar 2 framework</a:t>
            </a:r>
          </a:p>
          <a:p>
            <a:pPr marL="342900" indent="-342900">
              <a:buFont typeface="Arial" panose="020B0604020202020204" pitchFamily="34" charset="0"/>
              <a:buChar char="•"/>
            </a:pPr>
            <a:r>
              <a:rPr lang="en-US" altLang="et-EE" dirty="0" smtClean="0"/>
              <a:t>EE-FSA </a:t>
            </a:r>
            <a:r>
              <a:rPr lang="en-US" altLang="et-EE" dirty="0"/>
              <a:t>goal:  subsidiaries should be re-capitalized at early stage before getting close the regulatory minimum</a:t>
            </a:r>
          </a:p>
          <a:p>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22</a:t>
            </a:fld>
            <a:endParaRPr lang="en-US" dirty="0"/>
          </a:p>
        </p:txBody>
      </p:sp>
    </p:spTree>
    <p:extLst>
      <p:ext uri="{BB962C8B-B14F-4D97-AF65-F5344CB8AC3E}">
        <p14:creationId xmlns:p14="http://schemas.microsoft.com/office/powerpoint/2010/main" val="3377693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t-EE" dirty="0" smtClean="0"/>
              <a:t>Other actions </a:t>
            </a:r>
            <a:r>
              <a:rPr lang="en-US" altLang="et-EE" dirty="0"/>
              <a:t>based on stress-test </a:t>
            </a:r>
            <a:r>
              <a:rPr lang="en-US" altLang="et-EE" dirty="0" smtClean="0"/>
              <a:t>results</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altLang="et-EE" dirty="0"/>
              <a:t>One small bank for which the stress-test materialized the most in 2009 1H:</a:t>
            </a:r>
          </a:p>
          <a:p>
            <a:pPr lvl="1"/>
            <a:r>
              <a:rPr lang="en-US" altLang="et-EE" dirty="0"/>
              <a:t>Bank presented action plan for re-capitalization</a:t>
            </a:r>
          </a:p>
          <a:p>
            <a:pPr lvl="1"/>
            <a:r>
              <a:rPr lang="en-US" altLang="et-EE" dirty="0"/>
              <a:t>EE-FSA met with the owner of the bank where the parent bank confirmed readiness to re-capitalize the bank</a:t>
            </a:r>
          </a:p>
          <a:p>
            <a:pPr marL="342900" indent="-342900">
              <a:buFont typeface="Arial" panose="020B0604020202020204" pitchFamily="34" charset="0"/>
              <a:buChar char="•"/>
            </a:pPr>
            <a:r>
              <a:rPr lang="en-US" altLang="et-EE" dirty="0"/>
              <a:t>Another small bank decided to raise additional own funds from the </a:t>
            </a:r>
            <a:r>
              <a:rPr lang="en-US" altLang="et-EE" dirty="0" smtClean="0"/>
              <a:t>owner</a:t>
            </a:r>
            <a:r>
              <a:rPr lang="et-EE" altLang="et-EE" dirty="0" smtClean="0"/>
              <a:t>s</a:t>
            </a:r>
            <a:r>
              <a:rPr lang="en-US" altLang="et-EE" dirty="0" smtClean="0"/>
              <a:t> </a:t>
            </a:r>
            <a:r>
              <a:rPr lang="en-US" altLang="et-EE" dirty="0"/>
              <a:t>before </a:t>
            </a:r>
            <a:r>
              <a:rPr lang="en-US" altLang="et-EE" dirty="0" smtClean="0"/>
              <a:t>EE-FSA actions</a:t>
            </a:r>
            <a:endParaRPr lang="ru-RU" altLang="et-EE" dirty="0"/>
          </a:p>
          <a:p>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23</a:t>
            </a:fld>
            <a:endParaRPr lang="en-US" dirty="0"/>
          </a:p>
        </p:txBody>
      </p:sp>
    </p:spTree>
    <p:extLst>
      <p:ext uri="{BB962C8B-B14F-4D97-AF65-F5344CB8AC3E}">
        <p14:creationId xmlns:p14="http://schemas.microsoft.com/office/powerpoint/2010/main" val="325815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55172"/>
            <a:ext cx="11017827" cy="1012371"/>
          </a:xfrm>
        </p:spPr>
        <p:txBody>
          <a:bodyPr>
            <a:normAutofit fontScale="90000"/>
          </a:bodyPr>
          <a:lstStyle/>
          <a:p>
            <a:r>
              <a:rPr lang="en-GB" dirty="0" smtClean="0"/>
              <a:t>Positive experience with taking group-wide approach</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altLang="et-EE" dirty="0" smtClean="0"/>
              <a:t>Centralized liquidity management  and capital planning </a:t>
            </a:r>
            <a:r>
              <a:rPr lang="en-GB" altLang="et-EE" b="1" dirty="0" smtClean="0"/>
              <a:t>has worked</a:t>
            </a:r>
          </a:p>
          <a:p>
            <a:pPr lvl="1"/>
            <a:r>
              <a:rPr lang="en-GB" altLang="et-EE" dirty="0" smtClean="0"/>
              <a:t>Positive experience with capital and liquidity intragroup mobility</a:t>
            </a:r>
          </a:p>
          <a:p>
            <a:pPr marL="342900" indent="-342900">
              <a:buFont typeface="Arial" panose="020B0604020202020204" pitchFamily="34" charset="0"/>
              <a:buChar char="•"/>
            </a:pPr>
            <a:r>
              <a:rPr lang="en-GB" altLang="et-EE" dirty="0" smtClean="0"/>
              <a:t>Capital buffers are accumulate </a:t>
            </a:r>
            <a:r>
              <a:rPr lang="en-GB" altLang="et-EE" b="1" dirty="0" smtClean="0"/>
              <a:t>on the local level</a:t>
            </a:r>
          </a:p>
          <a:p>
            <a:pPr lvl="1"/>
            <a:r>
              <a:rPr lang="en-GB" altLang="et-EE" dirty="0" smtClean="0"/>
              <a:t>Subsidiaries are over capitalized</a:t>
            </a:r>
          </a:p>
          <a:p>
            <a:pPr lvl="1"/>
            <a:r>
              <a:rPr lang="en-GB" altLang="et-EE" dirty="0" smtClean="0"/>
              <a:t>Did not take dividends</a:t>
            </a:r>
          </a:p>
          <a:p>
            <a:pPr marL="342900" indent="-342900">
              <a:buFont typeface="Arial" panose="020B0604020202020204" pitchFamily="34" charset="0"/>
              <a:buChar char="•"/>
            </a:pPr>
            <a:r>
              <a:rPr lang="en-GB" altLang="et-EE" dirty="0" smtClean="0"/>
              <a:t>Banks defined </a:t>
            </a:r>
            <a:r>
              <a:rPr lang="et-EE" altLang="et-EE" dirty="0" err="1" smtClean="0"/>
              <a:t>the</a:t>
            </a:r>
            <a:r>
              <a:rPr lang="et-EE" altLang="et-EE" dirty="0" smtClean="0"/>
              <a:t> </a:t>
            </a:r>
            <a:r>
              <a:rPr lang="en-GB" altLang="et-EE" dirty="0" smtClean="0"/>
              <a:t>Baltic market </a:t>
            </a:r>
            <a:r>
              <a:rPr lang="en-GB" altLang="et-EE" b="1" dirty="0" smtClean="0"/>
              <a:t>as home market</a:t>
            </a:r>
          </a:p>
          <a:p>
            <a:pPr lvl="1"/>
            <a:r>
              <a:rPr lang="en-GB" altLang="et-EE" dirty="0" smtClean="0"/>
              <a:t>During crises event banks have proven this</a:t>
            </a:r>
          </a:p>
          <a:p>
            <a:pPr lvl="1"/>
            <a:r>
              <a:rPr lang="en-GB" altLang="et-EE" dirty="0" smtClean="0"/>
              <a:t>Parent banks provided liquidity and capital support</a:t>
            </a:r>
            <a:endParaRPr lang="et-EE" altLang="et-EE" dirty="0" smtClean="0"/>
          </a:p>
          <a:p>
            <a:pPr marL="342900" indent="-342900">
              <a:buFont typeface="Arial" panose="020B0604020202020204" pitchFamily="34" charset="0"/>
              <a:buChar char="•"/>
            </a:pPr>
            <a:r>
              <a:rPr lang="en-US" altLang="et-EE" dirty="0"/>
              <a:t>Did not have experience when </a:t>
            </a:r>
            <a:r>
              <a:rPr lang="en-US" altLang="et-EE" b="1" dirty="0"/>
              <a:t>parent bank </a:t>
            </a:r>
            <a:r>
              <a:rPr lang="en-US" altLang="et-EE" dirty="0"/>
              <a:t>have serious </a:t>
            </a:r>
            <a:r>
              <a:rPr lang="en-US" altLang="et-EE" dirty="0" smtClean="0"/>
              <a:t>problem</a:t>
            </a:r>
            <a:endParaRPr lang="en-US"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24</a:t>
            </a:fld>
            <a:endParaRPr lang="en-US" dirty="0"/>
          </a:p>
        </p:txBody>
      </p:sp>
    </p:spTree>
    <p:extLst>
      <p:ext uri="{BB962C8B-B14F-4D97-AF65-F5344CB8AC3E}">
        <p14:creationId xmlns:p14="http://schemas.microsoft.com/office/powerpoint/2010/main" val="36434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55172"/>
            <a:ext cx="10830791" cy="1012371"/>
          </a:xfrm>
        </p:spPr>
        <p:txBody>
          <a:bodyPr>
            <a:normAutofit fontScale="90000"/>
          </a:bodyPr>
          <a:lstStyle/>
          <a:p>
            <a:r>
              <a:rPr lang="en-GB" dirty="0" smtClean="0"/>
              <a:t>Owners enhanced oversight over loan resolution</a:t>
            </a:r>
            <a:endParaRPr lang="en-GB" dirty="0"/>
          </a:p>
        </p:txBody>
      </p:sp>
      <p:sp>
        <p:nvSpPr>
          <p:cNvPr id="3" name="Content Placeholder 2"/>
          <p:cNvSpPr>
            <a:spLocks noGrp="1"/>
          </p:cNvSpPr>
          <p:nvPr>
            <p:ph idx="1"/>
          </p:nvPr>
        </p:nvSpPr>
        <p:spPr>
          <a:xfrm>
            <a:off x="838200" y="1567543"/>
            <a:ext cx="10515600" cy="4708294"/>
          </a:xfrm>
        </p:spPr>
        <p:txBody>
          <a:bodyPr/>
          <a:lstStyle/>
          <a:p>
            <a:pPr marL="342900" indent="-342900">
              <a:lnSpc>
                <a:spcPct val="80000"/>
              </a:lnSpc>
              <a:buFont typeface="Arial" panose="020B0604020202020204" pitchFamily="34" charset="0"/>
              <a:buChar char="•"/>
            </a:pPr>
            <a:r>
              <a:rPr lang="en-GB" dirty="0" smtClean="0">
                <a:latin typeface="Atlas Grotesk Light" pitchFamily="50" charset="-70"/>
              </a:rPr>
              <a:t>Parent banks have implemented structures to participate in decision-making on bad loans</a:t>
            </a:r>
          </a:p>
          <a:p>
            <a:pPr lvl="1">
              <a:lnSpc>
                <a:spcPct val="80000"/>
              </a:lnSpc>
            </a:pPr>
            <a:r>
              <a:rPr lang="en-GB" sz="2200" dirty="0" smtClean="0">
                <a:latin typeface="Atlas Grotesk Light" pitchFamily="50" charset="-70"/>
              </a:rPr>
              <a:t>Parent banks’ representatives review and advise on tackling of each problem loan (corporate loans)</a:t>
            </a:r>
          </a:p>
          <a:p>
            <a:pPr lvl="1">
              <a:lnSpc>
                <a:spcPct val="80000"/>
              </a:lnSpc>
            </a:pPr>
            <a:r>
              <a:rPr lang="en-GB" sz="2200" dirty="0" smtClean="0">
                <a:latin typeface="Atlas Grotesk Light" pitchFamily="50" charset="-70"/>
              </a:rPr>
              <a:t>In some banks, amendments to a loan agreement must be signed in HQ of the parent bank</a:t>
            </a:r>
          </a:p>
          <a:p>
            <a:pPr marL="342900" indent="-342900">
              <a:lnSpc>
                <a:spcPct val="80000"/>
              </a:lnSpc>
              <a:buFont typeface="Arial" panose="020B0604020202020204" pitchFamily="34" charset="0"/>
              <a:buChar char="•"/>
            </a:pPr>
            <a:r>
              <a:rPr lang="en-GB" dirty="0" smtClean="0">
                <a:latin typeface="Atlas Grotesk Light" pitchFamily="50" charset="-70"/>
              </a:rPr>
              <a:t>Internal reports have been amended to include detailed information on problem loans </a:t>
            </a:r>
          </a:p>
          <a:p>
            <a:pPr lvl="1">
              <a:lnSpc>
                <a:spcPct val="80000"/>
              </a:lnSpc>
            </a:pPr>
            <a:r>
              <a:rPr lang="en-GB" sz="2200" dirty="0" smtClean="0">
                <a:latin typeface="Atlas Grotesk Light" pitchFamily="50" charset="-70"/>
              </a:rPr>
              <a:t>Amount of restructuring, collateral foreclosure, downgrades, </a:t>
            </a:r>
            <a:r>
              <a:rPr lang="en-GB" sz="2200" dirty="0" err="1" smtClean="0">
                <a:latin typeface="Atlas Grotesk Light" pitchFamily="50" charset="-70"/>
              </a:rPr>
              <a:t>etc</a:t>
            </a:r>
            <a:endParaRPr lang="en-GB" sz="2200" dirty="0" smtClean="0">
              <a:latin typeface="Atlas Grotesk Light" pitchFamily="50" charset="-70"/>
            </a:endParaRPr>
          </a:p>
          <a:p>
            <a:pPr marL="342900" indent="-342900">
              <a:lnSpc>
                <a:spcPct val="80000"/>
              </a:lnSpc>
              <a:buFont typeface="Arial" panose="020B0604020202020204" pitchFamily="34" charset="0"/>
              <a:buChar char="•"/>
            </a:pPr>
            <a:r>
              <a:rPr lang="en-GB" dirty="0" smtClean="0">
                <a:latin typeface="Atlas Grotesk Light" pitchFamily="50" charset="-70"/>
              </a:rPr>
              <a:t>Risk control units report directly to group risk control</a:t>
            </a:r>
          </a:p>
          <a:p>
            <a:pPr marL="342900" indent="-342900">
              <a:lnSpc>
                <a:spcPct val="80000"/>
              </a:lnSpc>
              <a:buFont typeface="Arial" panose="020B0604020202020204" pitchFamily="34" charset="0"/>
              <a:buChar char="•"/>
            </a:pPr>
            <a:r>
              <a:rPr lang="en-GB" dirty="0" smtClean="0">
                <a:latin typeface="Atlas Grotesk Light" pitchFamily="50" charset="-70"/>
              </a:rPr>
              <a:t>The control is strict, but:</a:t>
            </a:r>
          </a:p>
          <a:p>
            <a:pPr lvl="1">
              <a:lnSpc>
                <a:spcPct val="80000"/>
              </a:lnSpc>
            </a:pPr>
            <a:r>
              <a:rPr lang="en-GB" sz="2200" dirty="0" smtClean="0">
                <a:latin typeface="Atlas Grotesk Light" pitchFamily="50" charset="-70"/>
              </a:rPr>
              <a:t>Owners have a detailed overview of the books and are aware of potential capital need</a:t>
            </a:r>
          </a:p>
          <a:p>
            <a:pPr lvl="1">
              <a:lnSpc>
                <a:spcPct val="80000"/>
              </a:lnSpc>
            </a:pPr>
            <a:r>
              <a:rPr lang="en-GB" sz="2200" dirty="0" smtClean="0">
                <a:latin typeface="Atlas Grotesk Light" pitchFamily="50" charset="-70"/>
              </a:rPr>
              <a:t>It prevented misuse of the restructuring tool</a:t>
            </a:r>
            <a:endParaRPr lang="en-GB" sz="2200" dirty="0">
              <a:latin typeface="Atlas Grotesk Light" pitchFamily="50" charset="-70"/>
            </a:endParaRPr>
          </a:p>
        </p:txBody>
      </p:sp>
      <p:sp>
        <p:nvSpPr>
          <p:cNvPr id="4" name="Slide Number Placeholder 3"/>
          <p:cNvSpPr>
            <a:spLocks noGrp="1"/>
          </p:cNvSpPr>
          <p:nvPr>
            <p:ph type="sldNum" sz="quarter" idx="12"/>
          </p:nvPr>
        </p:nvSpPr>
        <p:spPr/>
        <p:txBody>
          <a:bodyPr/>
          <a:lstStyle/>
          <a:p>
            <a:fld id="{CBB7DF5A-D7C5-C949-A85B-717023AFBDCE}" type="slidenum">
              <a:rPr lang="en-US" smtClean="0"/>
              <a:pPr/>
              <a:t>25</a:t>
            </a:fld>
            <a:endParaRPr lang="en-US" dirty="0"/>
          </a:p>
        </p:txBody>
      </p:sp>
    </p:spTree>
    <p:extLst>
      <p:ext uri="{BB962C8B-B14F-4D97-AF65-F5344CB8AC3E}">
        <p14:creationId xmlns:p14="http://schemas.microsoft.com/office/powerpoint/2010/main" val="636310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55172"/>
            <a:ext cx="11233264" cy="649621"/>
          </a:xfrm>
        </p:spPr>
        <p:txBody>
          <a:bodyPr>
            <a:normAutofit fontScale="90000"/>
          </a:bodyPr>
          <a:lstStyle/>
          <a:p>
            <a:r>
              <a:rPr lang="en-GB" dirty="0" smtClean="0"/>
              <a:t>Strong capital base is pre-requisite for resolving  NPLs</a:t>
            </a:r>
            <a:endParaRPr lang="en-GB" dirty="0"/>
          </a:p>
        </p:txBody>
      </p:sp>
      <p:pic>
        <p:nvPicPr>
          <p:cNvPr id="5" name="Content Placeholder 4"/>
          <p:cNvPicPr>
            <a:picLocks noGrp="1" noChangeAspect="1"/>
          </p:cNvPicPr>
          <p:nvPr>
            <p:ph idx="1"/>
          </p:nvPr>
        </p:nvPicPr>
        <p:blipFill>
          <a:blip r:embed="rId2"/>
          <a:stretch>
            <a:fillRect/>
          </a:stretch>
        </p:blipFill>
        <p:spPr>
          <a:xfrm>
            <a:off x="3142378" y="2940626"/>
            <a:ext cx="5907244" cy="3917373"/>
          </a:xfrm>
          <a:prstGeom prst="rect">
            <a:avLst/>
          </a:prstGeom>
        </p:spPr>
      </p:pic>
      <p:sp>
        <p:nvSpPr>
          <p:cNvPr id="4" name="Slide Number Placeholder 3"/>
          <p:cNvSpPr>
            <a:spLocks noGrp="1"/>
          </p:cNvSpPr>
          <p:nvPr>
            <p:ph type="sldNum" sz="quarter" idx="12"/>
          </p:nvPr>
        </p:nvSpPr>
        <p:spPr/>
        <p:txBody>
          <a:bodyPr/>
          <a:lstStyle/>
          <a:p>
            <a:fld id="{CBB7DF5A-D7C5-C949-A85B-717023AFBDCE}" type="slidenum">
              <a:rPr lang="en-US" smtClean="0"/>
              <a:pPr/>
              <a:t>26</a:t>
            </a:fld>
            <a:endParaRPr lang="en-US" dirty="0"/>
          </a:p>
        </p:txBody>
      </p:sp>
      <p:sp>
        <p:nvSpPr>
          <p:cNvPr id="6" name="Content Placeholder 2"/>
          <p:cNvSpPr txBox="1">
            <a:spLocks/>
          </p:cNvSpPr>
          <p:nvPr/>
        </p:nvSpPr>
        <p:spPr>
          <a:xfrm>
            <a:off x="876990" y="1460590"/>
            <a:ext cx="11194473" cy="103565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tx2"/>
              </a:buClr>
              <a:buFontTx/>
              <a:buNone/>
              <a:defRPr sz="2400" b="0" i="0" kern="1200">
                <a:solidFill>
                  <a:schemeClr val="tx1"/>
                </a:solidFill>
                <a:latin typeface="Atlas Grotesk Light" charset="0"/>
                <a:ea typeface="Atlas Grotesk Light" charset="0"/>
                <a:cs typeface="Atlas Grotesk Light" charset="0"/>
              </a:defRPr>
            </a:lvl1pPr>
            <a:lvl2pPr marL="685800" indent="-228600" algn="l" defTabSz="914400" rtl="0" eaLnBrk="1" latinLnBrk="0" hangingPunct="1">
              <a:lnSpc>
                <a:spcPct val="100000"/>
              </a:lnSpc>
              <a:spcBef>
                <a:spcPts val="500"/>
              </a:spcBef>
              <a:buClr>
                <a:schemeClr val="tx2"/>
              </a:buClr>
              <a:buFont typeface="Arial"/>
              <a:buChar char="•"/>
              <a:defRPr sz="2400" b="0" i="0" kern="1200">
                <a:solidFill>
                  <a:schemeClr val="tx1"/>
                </a:solidFill>
                <a:latin typeface="Atlas Grotesk Light" charset="0"/>
                <a:ea typeface="Atlas Grotesk Light" charset="0"/>
                <a:cs typeface="Atlas Grotesk Light" charset="0"/>
              </a:defRPr>
            </a:lvl2pPr>
            <a:lvl3pPr marL="11430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3pPr>
            <a:lvl4pPr marL="16002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4pPr>
            <a:lvl5pPr marL="2057400" indent="-228600" algn="l" defTabSz="914400" rtl="0" eaLnBrk="1" latinLnBrk="0" hangingPunct="1">
              <a:lnSpc>
                <a:spcPct val="100000"/>
              </a:lnSpc>
              <a:spcBef>
                <a:spcPts val="500"/>
              </a:spcBef>
              <a:buClr>
                <a:schemeClr val="tx2"/>
              </a:buClr>
              <a:buFont typeface="Arial"/>
              <a:buChar char="•"/>
              <a:defRPr sz="1800" b="0" i="0" kern="1200">
                <a:solidFill>
                  <a:schemeClr val="tx1"/>
                </a:solidFill>
                <a:latin typeface="Atlas Grotesk Light" charset="0"/>
                <a:ea typeface="Atlas Grotesk Light" charset="0"/>
                <a:cs typeface="Atlas Grotesk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80000"/>
              </a:lnSpc>
              <a:buFont typeface="Arial" panose="020B0604020202020204" pitchFamily="34" charset="0"/>
              <a:buChar char="•"/>
            </a:pPr>
            <a:r>
              <a:rPr lang="en-GB" sz="2000" dirty="0" smtClean="0">
                <a:latin typeface="Atlas Grotesk Light" pitchFamily="50" charset="-70"/>
              </a:rPr>
              <a:t>Banks with low coverage ratio are reluctant to resolve NPLs</a:t>
            </a:r>
          </a:p>
          <a:p>
            <a:pPr marL="342900" indent="-342900">
              <a:lnSpc>
                <a:spcPct val="80000"/>
              </a:lnSpc>
              <a:buFont typeface="Arial" panose="020B0604020202020204" pitchFamily="34" charset="0"/>
              <a:buChar char="•"/>
            </a:pPr>
            <a:r>
              <a:rPr lang="en-GB" sz="2000" dirty="0" smtClean="0">
                <a:latin typeface="Atlas Grotesk Light" pitchFamily="50" charset="-70"/>
              </a:rPr>
              <a:t>Capital is needed to raise coverage ratio, low capital = reluctance to resolve NPLs</a:t>
            </a:r>
          </a:p>
          <a:p>
            <a:pPr marL="342900" indent="-342900">
              <a:lnSpc>
                <a:spcPct val="80000"/>
              </a:lnSpc>
              <a:buFont typeface="Arial" panose="020B0604020202020204" pitchFamily="34" charset="0"/>
              <a:buChar char="•"/>
            </a:pPr>
            <a:r>
              <a:rPr lang="en-GB" sz="2000" dirty="0" smtClean="0">
                <a:latin typeface="Atlas Grotesk Light" pitchFamily="50" charset="-70"/>
              </a:rPr>
              <a:t>Strong enforcing actions are needed in case of banks with high NPL and low capital base</a:t>
            </a:r>
          </a:p>
        </p:txBody>
      </p:sp>
      <p:sp>
        <p:nvSpPr>
          <p:cNvPr id="7" name="TextBox 6"/>
          <p:cNvSpPr txBox="1"/>
          <p:nvPr/>
        </p:nvSpPr>
        <p:spPr>
          <a:xfrm>
            <a:off x="4021627" y="2526688"/>
            <a:ext cx="4187536" cy="369332"/>
          </a:xfrm>
          <a:prstGeom prst="rect">
            <a:avLst/>
          </a:prstGeom>
          <a:noFill/>
        </p:spPr>
        <p:txBody>
          <a:bodyPr wrap="square" rtlCol="0">
            <a:spAutoFit/>
          </a:bodyPr>
          <a:lstStyle/>
          <a:p>
            <a:r>
              <a:rPr lang="en-GB" dirty="0" smtClean="0"/>
              <a:t>Virtuous circle of NPL</a:t>
            </a:r>
            <a:r>
              <a:rPr lang="et-EE" dirty="0" smtClean="0"/>
              <a:t>s</a:t>
            </a:r>
            <a:r>
              <a:rPr lang="en-GB" dirty="0" smtClean="0"/>
              <a:t> and coverage ratio</a:t>
            </a:r>
            <a:endParaRPr lang="en-GB" dirty="0"/>
          </a:p>
        </p:txBody>
      </p:sp>
      <p:sp>
        <p:nvSpPr>
          <p:cNvPr id="8" name="TextBox 7"/>
          <p:cNvSpPr txBox="1"/>
          <p:nvPr/>
        </p:nvSpPr>
        <p:spPr>
          <a:xfrm>
            <a:off x="654626" y="6214956"/>
            <a:ext cx="2410691" cy="369332"/>
          </a:xfrm>
          <a:prstGeom prst="rect">
            <a:avLst/>
          </a:prstGeom>
          <a:solidFill>
            <a:schemeClr val="bg1"/>
          </a:solidFill>
        </p:spPr>
        <p:txBody>
          <a:bodyPr wrap="square" rtlCol="0">
            <a:spAutoFit/>
          </a:bodyPr>
          <a:lstStyle/>
          <a:p>
            <a:pPr algn="r"/>
            <a:r>
              <a:rPr lang="et-EE" dirty="0" smtClean="0"/>
              <a:t>Allikas: EBA</a:t>
            </a:r>
            <a:endParaRPr lang="en-GB" dirty="0"/>
          </a:p>
        </p:txBody>
      </p:sp>
    </p:spTree>
    <p:extLst>
      <p:ext uri="{BB962C8B-B14F-4D97-AF65-F5344CB8AC3E}">
        <p14:creationId xmlns:p14="http://schemas.microsoft.com/office/powerpoint/2010/main" val="1306947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NPLs issue in Estonian EU Presidency</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During Estonian presidency the Council approved NPLs action plan</a:t>
            </a:r>
          </a:p>
          <a:p>
            <a:pPr marL="342900" indent="-342900">
              <a:buFont typeface="Arial" panose="020B0604020202020204" pitchFamily="34" charset="0"/>
              <a:buChar char="•"/>
            </a:pPr>
            <a:r>
              <a:rPr lang="en-GB" dirty="0" smtClean="0"/>
              <a:t>Mix of policy actions to reduce NPLs stock in the following areas:</a:t>
            </a:r>
          </a:p>
          <a:p>
            <a:pPr marL="1028700" lvl="1" indent="-342900">
              <a:buFont typeface="Arial" panose="020B0604020202020204" pitchFamily="34" charset="0"/>
              <a:buChar char="•"/>
            </a:pPr>
            <a:r>
              <a:rPr lang="en-GB" dirty="0" smtClean="0"/>
              <a:t>Supervision</a:t>
            </a:r>
          </a:p>
          <a:p>
            <a:pPr marL="1028700" lvl="1" indent="-342900">
              <a:buFont typeface="Arial" panose="020B0604020202020204" pitchFamily="34" charset="0"/>
              <a:buChar char="•"/>
            </a:pPr>
            <a:r>
              <a:rPr lang="en-GB" dirty="0" smtClean="0"/>
              <a:t>Insolvency and debt recovery framework</a:t>
            </a:r>
          </a:p>
          <a:p>
            <a:pPr marL="1028700" lvl="1" indent="-342900">
              <a:buFont typeface="Arial" panose="020B0604020202020204" pitchFamily="34" charset="0"/>
              <a:buChar char="•"/>
            </a:pPr>
            <a:r>
              <a:rPr lang="en-GB" dirty="0" smtClean="0"/>
              <a:t>Secondary market for distressed assets</a:t>
            </a:r>
          </a:p>
          <a:p>
            <a:pPr marL="1028700" lvl="1" indent="-342900">
              <a:buFont typeface="Arial" panose="020B0604020202020204" pitchFamily="34" charset="0"/>
              <a:buChar char="•"/>
            </a:pPr>
            <a:r>
              <a:rPr lang="en-GB" dirty="0" smtClean="0"/>
              <a:t>Restructuring of banking system</a:t>
            </a:r>
          </a:p>
          <a:p>
            <a:pPr marL="342900" indent="-342900">
              <a:buFont typeface="Arial" panose="020B0604020202020204" pitchFamily="34" charset="0"/>
              <a:buChar char="•"/>
            </a:pPr>
            <a:r>
              <a:rPr lang="en-GB" dirty="0" smtClean="0"/>
              <a:t>Mr </a:t>
            </a:r>
            <a:r>
              <a:rPr lang="en-GB" dirty="0" err="1" smtClean="0"/>
              <a:t>Tõniste</a:t>
            </a:r>
            <a:r>
              <a:rPr lang="en-GB" dirty="0" smtClean="0"/>
              <a:t> on the Council’ action plan</a:t>
            </a:r>
          </a:p>
          <a:p>
            <a:pPr marL="1028700" lvl="1" indent="-342900">
              <a:buFont typeface="Arial" panose="020B0604020202020204" pitchFamily="34" charset="0"/>
              <a:buChar char="•"/>
            </a:pPr>
            <a:r>
              <a:rPr lang="en-GB" sz="2000" i="1" dirty="0" smtClean="0"/>
              <a:t>Non-performing loans are a problem for the banking industry for which solutions have until now been mainly defined at the national level. We need to free up these resources, make our financial system more resilient and prevent the re-emergence of NPL issues in the future.</a:t>
            </a:r>
          </a:p>
        </p:txBody>
      </p:sp>
      <p:sp>
        <p:nvSpPr>
          <p:cNvPr id="4" name="Slide Number Placeholder 3"/>
          <p:cNvSpPr>
            <a:spLocks noGrp="1"/>
          </p:cNvSpPr>
          <p:nvPr>
            <p:ph type="sldNum" sz="quarter" idx="12"/>
          </p:nvPr>
        </p:nvSpPr>
        <p:spPr/>
        <p:txBody>
          <a:bodyPr/>
          <a:lstStyle/>
          <a:p>
            <a:fld id="{CBB7DF5A-D7C5-C949-A85B-717023AFBDCE}" type="slidenum">
              <a:rPr lang="en-US" smtClean="0"/>
              <a:pPr/>
              <a:t>27</a:t>
            </a:fld>
            <a:endParaRPr lang="en-US" dirty="0"/>
          </a:p>
        </p:txBody>
      </p:sp>
    </p:spTree>
    <p:extLst>
      <p:ext uri="{BB962C8B-B14F-4D97-AF65-F5344CB8AC3E}">
        <p14:creationId xmlns:p14="http://schemas.microsoft.com/office/powerpoint/2010/main" val="231171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838199" y="1445820"/>
            <a:ext cx="11111346" cy="5077587"/>
          </a:xfrm>
        </p:spPr>
        <p:txBody>
          <a:bodyPr/>
          <a:lstStyle/>
          <a:p>
            <a:pPr marL="342900" indent="-342900">
              <a:buFont typeface="Arial" panose="020B0604020202020204" pitchFamily="34" charset="0"/>
              <a:buChar char="•"/>
            </a:pPr>
            <a:r>
              <a:rPr lang="en-GB" dirty="0" smtClean="0"/>
              <a:t>Before crisis banks were capitalized and risks mitigated at the micro-level</a:t>
            </a:r>
          </a:p>
          <a:p>
            <a:pPr marL="342900" indent="-342900">
              <a:buFont typeface="Arial" panose="020B0604020202020204" pitchFamily="34" charset="0"/>
              <a:buChar char="•"/>
            </a:pPr>
            <a:r>
              <a:rPr lang="en-GB" dirty="0" smtClean="0"/>
              <a:t>Actions by Central Bank helped to ensure coverage for risks</a:t>
            </a:r>
          </a:p>
          <a:p>
            <a:pPr marL="342900" indent="-342900">
              <a:buFont typeface="Arial" panose="020B0604020202020204" pitchFamily="34" charset="0"/>
              <a:buChar char="•"/>
            </a:pPr>
            <a:r>
              <a:rPr lang="en-GB" dirty="0" smtClean="0"/>
              <a:t>When crisis started conservative forward looking stress-test helped to identify banks where actions were needed</a:t>
            </a:r>
            <a:r>
              <a:rPr lang="et-EE" dirty="0" smtClean="0"/>
              <a:t> </a:t>
            </a:r>
            <a:r>
              <a:rPr lang="et-EE" dirty="0" err="1" smtClean="0"/>
              <a:t>the</a:t>
            </a:r>
            <a:r>
              <a:rPr lang="et-EE" dirty="0" smtClean="0"/>
              <a:t> </a:t>
            </a:r>
            <a:r>
              <a:rPr lang="et-EE" dirty="0" err="1" smtClean="0"/>
              <a:t>most</a:t>
            </a:r>
            <a:endParaRPr lang="en-GB" dirty="0" smtClean="0"/>
          </a:p>
          <a:p>
            <a:pPr marL="342900" indent="-342900">
              <a:buFont typeface="Arial" panose="020B0604020202020204" pitchFamily="34" charset="0"/>
              <a:buChar char="•"/>
            </a:pPr>
            <a:r>
              <a:rPr lang="en-GB" dirty="0" smtClean="0"/>
              <a:t>Decisive pre-emptive actions based on stress-test results before the NPLs and capitalization reached critical level</a:t>
            </a:r>
          </a:p>
          <a:p>
            <a:pPr marL="342900" indent="-342900">
              <a:buFont typeface="Arial" panose="020B0604020202020204" pitchFamily="34" charset="0"/>
              <a:buChar char="•"/>
            </a:pPr>
            <a:r>
              <a:rPr lang="en-GB" dirty="0" smtClean="0"/>
              <a:t>Capital buffers and re-caps allowed to absorb losses in timely manner</a:t>
            </a:r>
          </a:p>
          <a:p>
            <a:pPr marL="342900" indent="-342900">
              <a:buFont typeface="Arial" panose="020B0604020202020204" pitchFamily="34" charset="0"/>
              <a:buChar char="•"/>
            </a:pPr>
            <a:r>
              <a:rPr lang="en-GB" dirty="0" smtClean="0"/>
              <a:t>Good cooperation with the home supervisor under the college framework is the key</a:t>
            </a:r>
          </a:p>
          <a:p>
            <a:pPr marL="342900" indent="-342900">
              <a:buFont typeface="Arial" panose="020B0604020202020204" pitchFamily="34" charset="0"/>
              <a:buChar char="•"/>
            </a:pPr>
            <a:r>
              <a:rPr lang="en-GB" dirty="0" smtClean="0"/>
              <a:t>Transparent business culture of Swedish banks set focus on identifying true NPL level and credit losses as quickly as possible</a:t>
            </a:r>
          </a:p>
        </p:txBody>
      </p:sp>
      <p:sp>
        <p:nvSpPr>
          <p:cNvPr id="4" name="Slide Number Placeholder 3"/>
          <p:cNvSpPr>
            <a:spLocks noGrp="1"/>
          </p:cNvSpPr>
          <p:nvPr>
            <p:ph type="sldNum" sz="quarter" idx="12"/>
          </p:nvPr>
        </p:nvSpPr>
        <p:spPr/>
        <p:txBody>
          <a:bodyPr/>
          <a:lstStyle/>
          <a:p>
            <a:fld id="{CBB7DF5A-D7C5-C949-A85B-717023AFBDCE}" type="slidenum">
              <a:rPr lang="en-US" smtClean="0"/>
              <a:pPr/>
              <a:t>28</a:t>
            </a:fld>
            <a:endParaRPr lang="en-US" dirty="0"/>
          </a:p>
        </p:txBody>
      </p:sp>
    </p:spTree>
    <p:extLst>
      <p:ext uri="{BB962C8B-B14F-4D97-AF65-F5344CB8AC3E}">
        <p14:creationId xmlns:p14="http://schemas.microsoft.com/office/powerpoint/2010/main" val="1888517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3"/>
          <p:cNvSpPr>
            <a:spLocks noGrp="1"/>
          </p:cNvSpPr>
          <p:nvPr>
            <p:ph type="sldNum" sz="quarter" idx="4294967295"/>
          </p:nvPr>
        </p:nvSpPr>
        <p:spPr>
          <a:xfrm>
            <a:off x="8434388" y="59499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4D4D4D"/>
                </a:solidFill>
                <a:latin typeface="Arial" panose="020B0604020202020204" pitchFamily="34" charset="0"/>
              </a:defRPr>
            </a:lvl1pPr>
            <a:lvl2pPr marL="742950" indent="-285750">
              <a:defRPr sz="2400">
                <a:solidFill>
                  <a:srgbClr val="4D4D4D"/>
                </a:solidFill>
                <a:latin typeface="Arial" panose="020B0604020202020204" pitchFamily="34" charset="0"/>
              </a:defRPr>
            </a:lvl2pPr>
            <a:lvl3pPr marL="1143000" indent="-228600">
              <a:defRPr sz="2400">
                <a:solidFill>
                  <a:srgbClr val="4D4D4D"/>
                </a:solidFill>
                <a:latin typeface="Arial" panose="020B0604020202020204" pitchFamily="34" charset="0"/>
              </a:defRPr>
            </a:lvl3pPr>
            <a:lvl4pPr marL="1600200" indent="-228600">
              <a:defRPr sz="2400">
                <a:solidFill>
                  <a:srgbClr val="4D4D4D"/>
                </a:solidFill>
                <a:latin typeface="Arial" panose="020B0604020202020204" pitchFamily="34" charset="0"/>
              </a:defRPr>
            </a:lvl4pPr>
            <a:lvl5pPr marL="2057400" indent="-228600">
              <a:defRPr sz="2400">
                <a:solidFill>
                  <a:srgbClr val="4D4D4D"/>
                </a:solidFill>
                <a:latin typeface="Arial" panose="020B0604020202020204" pitchFamily="34" charset="0"/>
              </a:defRPr>
            </a:lvl5pPr>
            <a:lvl6pPr marL="25146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6pPr>
            <a:lvl7pPr marL="29718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7pPr>
            <a:lvl8pPr marL="34290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8pPr>
            <a:lvl9pPr marL="3886200" indent="-228600" eaLnBrk="0" fontAlgn="base" hangingPunct="0">
              <a:spcBef>
                <a:spcPct val="20000"/>
              </a:spcBef>
              <a:spcAft>
                <a:spcPct val="0"/>
              </a:spcAft>
              <a:buClr>
                <a:schemeClr val="bg2"/>
              </a:buClr>
              <a:buSzPct val="95000"/>
              <a:buChar char="•"/>
              <a:defRPr sz="2400">
                <a:solidFill>
                  <a:srgbClr val="4D4D4D"/>
                </a:solidFill>
                <a:latin typeface="Arial" panose="020B0604020202020204" pitchFamily="34" charset="0"/>
              </a:defRPr>
            </a:lvl9pPr>
          </a:lstStyle>
          <a:p>
            <a:fld id="{DC699CC5-A92E-4A04-927B-38283E0C08F1}" type="slidenum">
              <a:rPr lang="et-EE" altLang="et-EE" sz="1200">
                <a:solidFill>
                  <a:schemeClr val="bg2"/>
                </a:solidFill>
              </a:rPr>
              <a:pPr/>
              <a:t>29</a:t>
            </a:fld>
            <a:endParaRPr lang="et-EE" altLang="et-EE" sz="1200">
              <a:solidFill>
                <a:schemeClr val="bg2"/>
              </a:solidFill>
            </a:endParaRPr>
          </a:p>
        </p:txBody>
      </p:sp>
      <p:sp>
        <p:nvSpPr>
          <p:cNvPr id="40963" name="Rectangle 2"/>
          <p:cNvSpPr>
            <a:spLocks noGrp="1" noChangeArrowheads="1"/>
          </p:cNvSpPr>
          <p:nvPr>
            <p:ph type="body" idx="1"/>
          </p:nvPr>
        </p:nvSpPr>
        <p:spPr>
          <a:xfrm>
            <a:off x="1882776" y="1744664"/>
            <a:ext cx="8456613" cy="3756025"/>
          </a:xfrm>
        </p:spPr>
        <p:txBody>
          <a:bodyPr/>
          <a:lstStyle/>
          <a:p>
            <a:pPr algn="ctr" eaLnBrk="1" hangingPunct="1">
              <a:buFontTx/>
              <a:buNone/>
            </a:pPr>
            <a:r>
              <a:rPr lang="en-US" altLang="et-EE" sz="4000" b="1" dirty="0"/>
              <a:t>Thank you!</a:t>
            </a:r>
          </a:p>
          <a:p>
            <a:pPr algn="ctr" eaLnBrk="1" hangingPunct="1">
              <a:buFontTx/>
              <a:buNone/>
            </a:pPr>
            <a:endParaRPr lang="et-EE" altLang="et-EE" sz="4000" b="1" dirty="0"/>
          </a:p>
          <a:p>
            <a:pPr algn="ctr" eaLnBrk="1" hangingPunct="1">
              <a:buFontTx/>
              <a:buNone/>
            </a:pPr>
            <a:r>
              <a:rPr lang="et-EE" altLang="et-EE" dirty="0" smtClean="0"/>
              <a:t>www.fi.ee</a:t>
            </a:r>
          </a:p>
          <a:p>
            <a:pPr algn="ctr" eaLnBrk="1" hangingPunct="1">
              <a:buFontTx/>
              <a:buNone/>
            </a:pPr>
            <a:endParaRPr lang="et-EE" altLang="et-EE" noProof="1" smtClean="0"/>
          </a:p>
        </p:txBody>
      </p:sp>
    </p:spTree>
    <p:extLst>
      <p:ext uri="{BB962C8B-B14F-4D97-AF65-F5344CB8AC3E}">
        <p14:creationId xmlns:p14="http://schemas.microsoft.com/office/powerpoint/2010/main" val="87989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55172"/>
            <a:ext cx="11059391" cy="1012371"/>
          </a:xfrm>
        </p:spPr>
        <p:txBody>
          <a:bodyPr>
            <a:normAutofit fontScale="90000"/>
          </a:bodyPr>
          <a:lstStyle/>
          <a:p>
            <a:r>
              <a:rPr lang="en-GB" dirty="0" smtClean="0"/>
              <a:t>Roughly 1/3 of EU members struggle with excessively high NPL levels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2482" y="1662545"/>
            <a:ext cx="8000999" cy="5044354"/>
          </a:xfrm>
        </p:spPr>
      </p:pic>
      <p:sp>
        <p:nvSpPr>
          <p:cNvPr id="4" name="Slide Number Placeholder 3"/>
          <p:cNvSpPr>
            <a:spLocks noGrp="1"/>
          </p:cNvSpPr>
          <p:nvPr>
            <p:ph type="sldNum" sz="quarter" idx="12"/>
          </p:nvPr>
        </p:nvSpPr>
        <p:spPr/>
        <p:txBody>
          <a:bodyPr/>
          <a:lstStyle/>
          <a:p>
            <a:fld id="{CBB7DF5A-D7C5-C949-A85B-717023AFBDCE}" type="slidenum">
              <a:rPr lang="en-US" smtClean="0"/>
              <a:pPr/>
              <a:t>3</a:t>
            </a:fld>
            <a:endParaRPr lang="en-US" dirty="0"/>
          </a:p>
        </p:txBody>
      </p:sp>
      <p:sp>
        <p:nvSpPr>
          <p:cNvPr id="6" name="TextBox 5"/>
          <p:cNvSpPr txBox="1"/>
          <p:nvPr/>
        </p:nvSpPr>
        <p:spPr>
          <a:xfrm>
            <a:off x="561109" y="6154076"/>
            <a:ext cx="1641764" cy="369332"/>
          </a:xfrm>
          <a:prstGeom prst="rect">
            <a:avLst/>
          </a:prstGeom>
          <a:solidFill>
            <a:schemeClr val="bg1"/>
          </a:solidFill>
        </p:spPr>
        <p:txBody>
          <a:bodyPr wrap="square" rtlCol="0">
            <a:spAutoFit/>
          </a:bodyPr>
          <a:lstStyle/>
          <a:p>
            <a:pPr algn="r"/>
            <a:r>
              <a:rPr lang="et-EE" dirty="0" smtClean="0"/>
              <a:t>Allikas: EBA</a:t>
            </a:r>
            <a:endParaRPr lang="en-GB" dirty="0"/>
          </a:p>
        </p:txBody>
      </p:sp>
      <p:sp>
        <p:nvSpPr>
          <p:cNvPr id="3" name="Oval 2"/>
          <p:cNvSpPr/>
          <p:nvPr/>
        </p:nvSpPr>
        <p:spPr>
          <a:xfrm>
            <a:off x="8936182" y="5922818"/>
            <a:ext cx="207818" cy="7840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6036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Crisis of 2008-2009 had a severe impact on Estonian economy</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4</a:t>
            </a:fld>
            <a:endParaRPr lang="en-US" dirty="0"/>
          </a:p>
        </p:txBody>
      </p:sp>
      <p:graphicFrame>
        <p:nvGraphicFramePr>
          <p:cNvPr id="7" name="Diagramm 1"/>
          <p:cNvGraphicFramePr>
            <a:graphicFrameLocks/>
          </p:cNvGraphicFramePr>
          <p:nvPr>
            <p:extLst>
              <p:ext uri="{D42A27DB-BD31-4B8C-83A1-F6EECF244321}">
                <p14:modId xmlns:p14="http://schemas.microsoft.com/office/powerpoint/2010/main" val="2700853116"/>
              </p:ext>
            </p:extLst>
          </p:nvPr>
        </p:nvGraphicFramePr>
        <p:xfrm>
          <a:off x="355395" y="2363054"/>
          <a:ext cx="576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1"/>
          <p:cNvGraphicFramePr>
            <a:graphicFrameLocks/>
          </p:cNvGraphicFramePr>
          <p:nvPr>
            <p:extLst>
              <p:ext uri="{D42A27DB-BD31-4B8C-83A1-F6EECF244321}">
                <p14:modId xmlns:p14="http://schemas.microsoft.com/office/powerpoint/2010/main" val="3550902394"/>
              </p:ext>
            </p:extLst>
          </p:nvPr>
        </p:nvGraphicFramePr>
        <p:xfrm>
          <a:off x="5971309" y="2456572"/>
          <a:ext cx="576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838200" y="1658620"/>
            <a:ext cx="10955482"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tlas Grotesk Light" pitchFamily="50" charset="-70"/>
              </a:rPr>
              <a:t>GDP maximum contraction was close to 20%, unemployment rose to 20%, real estate prices fell 51% for some properties*</a:t>
            </a:r>
          </a:p>
          <a:p>
            <a:pPr marL="285750" indent="-285750">
              <a:buFont typeface="Arial" panose="020B0604020202020204" pitchFamily="34" charset="0"/>
              <a:buChar char="•"/>
            </a:pPr>
            <a:endParaRPr lang="en-GB" sz="2000" dirty="0" smtClean="0">
              <a:latin typeface="Atlas Grotesk Light" pitchFamily="50" charset="-70"/>
            </a:endParaRPr>
          </a:p>
        </p:txBody>
      </p:sp>
      <p:sp>
        <p:nvSpPr>
          <p:cNvPr id="10" name="TextBox 9"/>
          <p:cNvSpPr txBox="1"/>
          <p:nvPr/>
        </p:nvSpPr>
        <p:spPr>
          <a:xfrm>
            <a:off x="3210791" y="6275837"/>
            <a:ext cx="4769427" cy="369332"/>
          </a:xfrm>
          <a:prstGeom prst="rect">
            <a:avLst/>
          </a:prstGeom>
          <a:noFill/>
        </p:spPr>
        <p:txBody>
          <a:bodyPr wrap="square" rtlCol="0">
            <a:spAutoFit/>
          </a:bodyPr>
          <a:lstStyle/>
          <a:p>
            <a:r>
              <a:rPr lang="en-GB" dirty="0" smtClean="0"/>
              <a:t>* m2 price in two-room apartments, all regions</a:t>
            </a:r>
            <a:endParaRPr lang="en-GB" dirty="0"/>
          </a:p>
        </p:txBody>
      </p:sp>
    </p:spTree>
    <p:extLst>
      <p:ext uri="{BB962C8B-B14F-4D97-AF65-F5344CB8AC3E}">
        <p14:creationId xmlns:p14="http://schemas.microsoft.com/office/powerpoint/2010/main" val="145986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57257D"/>
                </a:solidFill>
                <a:latin typeface="Publico Headline" charset="0"/>
                <a:ea typeface="Publico Headline" charset="0"/>
                <a:cs typeface="Publico Headline" charset="0"/>
              </a:rPr>
              <a:t>Drastic economic conditions led to quick build-up of non-performing loans</a:t>
            </a:r>
            <a:endParaRPr lang="en-GB" dirty="0">
              <a:solidFill>
                <a:srgbClr val="57257D"/>
              </a:solidFill>
              <a:latin typeface="Publico Headline" charset="0"/>
              <a:ea typeface="Publico Headline" charset="0"/>
              <a:cs typeface="Publico Headline" charset="0"/>
            </a:endParaRPr>
          </a:p>
        </p:txBody>
      </p:sp>
      <p:graphicFrame>
        <p:nvGraphicFramePr>
          <p:cNvPr id="4" name="Chart 3"/>
          <p:cNvGraphicFramePr>
            <a:graphicFrameLocks/>
          </p:cNvGraphicFramePr>
          <p:nvPr>
            <p:extLst>
              <p:ext uri="{D42A27DB-BD31-4B8C-83A1-F6EECF244321}">
                <p14:modId xmlns:p14="http://schemas.microsoft.com/office/powerpoint/2010/main" val="685200318"/>
              </p:ext>
            </p:extLst>
          </p:nvPr>
        </p:nvGraphicFramePr>
        <p:xfrm>
          <a:off x="913800" y="1846768"/>
          <a:ext cx="104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CBB7DF5A-D7C5-C949-A85B-717023AFBDCE}" type="slidenum">
              <a:rPr lang="en-US" smtClean="0"/>
              <a:pPr/>
              <a:t>5</a:t>
            </a:fld>
            <a:endParaRPr lang="en-US" dirty="0"/>
          </a:p>
        </p:txBody>
      </p:sp>
    </p:spTree>
    <p:extLst>
      <p:ext uri="{BB962C8B-B14F-4D97-AF65-F5344CB8AC3E}">
        <p14:creationId xmlns:p14="http://schemas.microsoft.com/office/powerpoint/2010/main" val="285586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Sectors connected to real estate were affected the most</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6</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615743750"/>
              </p:ext>
            </p:extLst>
          </p:nvPr>
        </p:nvGraphicFramePr>
        <p:xfrm>
          <a:off x="6147954" y="2463727"/>
          <a:ext cx="57600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033356619"/>
              </p:ext>
            </p:extLst>
          </p:nvPr>
        </p:nvGraphicFramePr>
        <p:xfrm>
          <a:off x="221700" y="2463727"/>
          <a:ext cx="576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2535382" y="3574473"/>
            <a:ext cx="467591" cy="976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067791" y="3574473"/>
            <a:ext cx="467591" cy="976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70265" y="3086101"/>
            <a:ext cx="623454" cy="13031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38200" y="1658620"/>
            <a:ext cx="10955482"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Atlas Grotesk Light" pitchFamily="50" charset="-70"/>
              </a:rPr>
              <a:t>All major sectors of economy experienced financial deterioration</a:t>
            </a:r>
          </a:p>
          <a:p>
            <a:pPr marL="285750" indent="-285750">
              <a:buFont typeface="Arial" panose="020B0604020202020204" pitchFamily="34" charset="0"/>
              <a:buChar char="•"/>
            </a:pPr>
            <a:r>
              <a:rPr lang="en-GB" sz="2000" dirty="0" smtClean="0">
                <a:latin typeface="Atlas Grotesk Light" pitchFamily="50" charset="-70"/>
              </a:rPr>
              <a:t>By volume NPLs were concentrated in the mortgages and real estate segments</a:t>
            </a:r>
          </a:p>
        </p:txBody>
      </p:sp>
    </p:spTree>
    <p:extLst>
      <p:ext uri="{BB962C8B-B14F-4D97-AF65-F5344CB8AC3E}">
        <p14:creationId xmlns:p14="http://schemas.microsoft.com/office/powerpoint/2010/main" val="3011810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Additional insight was necessary to get true picture of credit quality</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7376160"/>
              </p:ext>
            </p:extLst>
          </p:nvPr>
        </p:nvGraphicFramePr>
        <p:xfrm>
          <a:off x="838200" y="1641764"/>
          <a:ext cx="10515600" cy="453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68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3"/>
          <p:cNvGraphicFramePr>
            <a:graphicFrameLocks noGrp="1"/>
          </p:cNvGraphicFramePr>
          <p:nvPr>
            <p:ph idx="1"/>
            <p:extLst/>
          </p:nvPr>
        </p:nvGraphicFramePr>
        <p:xfrm>
          <a:off x="1756064" y="2532561"/>
          <a:ext cx="8801100" cy="375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12566" y="394280"/>
            <a:ext cx="10515600" cy="1012371"/>
          </a:xfrm>
        </p:spPr>
        <p:txBody>
          <a:bodyPr>
            <a:normAutofit fontScale="90000"/>
          </a:bodyPr>
          <a:lstStyle/>
          <a:p>
            <a:r>
              <a:rPr lang="en-GB" dirty="0">
                <a:latin typeface="Publico Headline" panose="02040502060504060203" pitchFamily="18" charset="-70"/>
              </a:rPr>
              <a:t>Banks quickly proceeded to </a:t>
            </a:r>
            <a:r>
              <a:rPr lang="en-GB" dirty="0" smtClean="0">
                <a:latin typeface="Publico Headline" panose="02040502060504060203" pitchFamily="18" charset="-70"/>
              </a:rPr>
              <a:t>recognise credit </a:t>
            </a:r>
            <a:r>
              <a:rPr lang="en-GB" dirty="0">
                <a:latin typeface="Publico Headline" panose="02040502060504060203" pitchFamily="18" charset="-70"/>
              </a:rPr>
              <a:t>loss </a:t>
            </a:r>
            <a:r>
              <a:rPr lang="en-GB" dirty="0" smtClean="0">
                <a:latin typeface="Publico Headline" panose="02040502060504060203" pitchFamily="18" charset="-70"/>
              </a:rPr>
              <a:t>reserves</a:t>
            </a:r>
            <a:endParaRPr lang="en-GB" dirty="0">
              <a:latin typeface="Publico Headline" panose="02040502060504060203" pitchFamily="18" charset="-70"/>
            </a:endParaRPr>
          </a:p>
        </p:txBody>
      </p:sp>
      <p:sp>
        <p:nvSpPr>
          <p:cNvPr id="4" name="Slide Number Placeholder 3"/>
          <p:cNvSpPr>
            <a:spLocks noGrp="1"/>
          </p:cNvSpPr>
          <p:nvPr>
            <p:ph type="sldNum" sz="quarter" idx="12"/>
          </p:nvPr>
        </p:nvSpPr>
        <p:spPr/>
        <p:txBody>
          <a:bodyPr/>
          <a:lstStyle/>
          <a:p>
            <a:fld id="{CBB7DF5A-D7C5-C949-A85B-717023AFBDCE}" type="slidenum">
              <a:rPr lang="en-US" smtClean="0"/>
              <a:pPr/>
              <a:t>8</a:t>
            </a:fld>
            <a:endParaRPr lang="en-US" dirty="0"/>
          </a:p>
        </p:txBody>
      </p:sp>
      <p:sp>
        <p:nvSpPr>
          <p:cNvPr id="7" name="TextBox 6"/>
          <p:cNvSpPr txBox="1"/>
          <p:nvPr/>
        </p:nvSpPr>
        <p:spPr>
          <a:xfrm>
            <a:off x="3056570" y="2403885"/>
            <a:ext cx="3955650" cy="338554"/>
          </a:xfrm>
          <a:prstGeom prst="rect">
            <a:avLst/>
          </a:prstGeom>
          <a:noFill/>
        </p:spPr>
        <p:txBody>
          <a:bodyPr wrap="square" rtlCol="0">
            <a:spAutoFit/>
          </a:bodyPr>
          <a:lstStyle/>
          <a:p>
            <a:r>
              <a:rPr lang="en-GB" sz="1600" b="1" dirty="0" smtClean="0">
                <a:solidFill>
                  <a:schemeClr val="tx2"/>
                </a:solidFill>
                <a:latin typeface="Atlas Grotesk Light" pitchFamily="50" charset="-70"/>
              </a:rPr>
              <a:t>Provisioning ratio and credit losses</a:t>
            </a:r>
            <a:endParaRPr lang="en-GB" sz="1600" b="1" dirty="0">
              <a:solidFill>
                <a:schemeClr val="tx2"/>
              </a:solidFill>
              <a:latin typeface="Atlas Grotesk Light" pitchFamily="50" charset="-70"/>
            </a:endParaRPr>
          </a:p>
        </p:txBody>
      </p:sp>
      <p:sp>
        <p:nvSpPr>
          <p:cNvPr id="8" name="TextBox 7"/>
          <p:cNvSpPr txBox="1"/>
          <p:nvPr/>
        </p:nvSpPr>
        <p:spPr>
          <a:xfrm>
            <a:off x="812912" y="1458382"/>
            <a:ext cx="10604965"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Atlas Grotesk Light" pitchFamily="50" charset="-70"/>
              </a:rPr>
              <a:t>By 2010 Q3 the credit loss reserves reached maximum 5.4% of the credit portfolio</a:t>
            </a:r>
          </a:p>
          <a:p>
            <a:pPr marL="342900" indent="-342900">
              <a:buFont typeface="Arial" panose="020B0604020202020204" pitchFamily="34" charset="0"/>
              <a:buChar char="•"/>
            </a:pPr>
            <a:r>
              <a:rPr lang="en-GB" sz="2000" dirty="0" smtClean="0">
                <a:latin typeface="Atlas Grotesk Light" pitchFamily="50" charset="-70"/>
              </a:rPr>
              <a:t>80-85% of 90d+ past due loans were covered by reserves throughout the 2010-2012</a:t>
            </a:r>
          </a:p>
          <a:p>
            <a:pPr marL="342900" indent="-342900">
              <a:buFont typeface="Arial" panose="020B0604020202020204" pitchFamily="34" charset="0"/>
              <a:buChar char="•"/>
            </a:pPr>
            <a:r>
              <a:rPr lang="en-GB" sz="2000" dirty="0" smtClean="0">
                <a:latin typeface="Atlas Grotesk Light" pitchFamily="50" charset="-70"/>
              </a:rPr>
              <a:t>Provisioning was conservative and banks could reverse some credit losses later on</a:t>
            </a:r>
            <a:endParaRPr lang="en-GB" sz="2000" dirty="0">
              <a:latin typeface="Atlas Grotesk Light" pitchFamily="50" charset="-70"/>
            </a:endParaRPr>
          </a:p>
        </p:txBody>
      </p:sp>
      <p:sp>
        <p:nvSpPr>
          <p:cNvPr id="11" name="TextBox 10"/>
          <p:cNvSpPr txBox="1"/>
          <p:nvPr/>
        </p:nvSpPr>
        <p:spPr>
          <a:xfrm>
            <a:off x="3335481" y="3068410"/>
            <a:ext cx="2410691" cy="307777"/>
          </a:xfrm>
          <a:prstGeom prst="rect">
            <a:avLst/>
          </a:prstGeom>
          <a:noFill/>
        </p:spPr>
        <p:txBody>
          <a:bodyPr wrap="square" rtlCol="0">
            <a:spAutoFit/>
          </a:bodyPr>
          <a:lstStyle/>
          <a:p>
            <a:r>
              <a:rPr lang="en-GB" sz="1400" dirty="0" smtClean="0">
                <a:latin typeface="Atlas Grotesk Light" pitchFamily="50" charset="-70"/>
              </a:rPr>
              <a:t>Reversals of credit losses</a:t>
            </a:r>
            <a:endParaRPr lang="en-GB" sz="1400" dirty="0">
              <a:latin typeface="Atlas Grotesk Light" pitchFamily="50" charset="-70"/>
            </a:endParaRPr>
          </a:p>
        </p:txBody>
      </p:sp>
      <p:cxnSp>
        <p:nvCxnSpPr>
          <p:cNvPr id="13" name="Straight Arrow Connector 12"/>
          <p:cNvCxnSpPr/>
          <p:nvPr/>
        </p:nvCxnSpPr>
        <p:spPr>
          <a:xfrm>
            <a:off x="4509655" y="3376187"/>
            <a:ext cx="259772" cy="81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09655" y="3376187"/>
            <a:ext cx="1049481" cy="863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77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 later foreclosure stages banks started to make write-offs to clean balance sheets</a:t>
            </a:r>
            <a:endParaRPr lang="en-GB" dirty="0"/>
          </a:p>
        </p:txBody>
      </p:sp>
      <p:sp>
        <p:nvSpPr>
          <p:cNvPr id="4" name="Slide Number Placeholder 3"/>
          <p:cNvSpPr>
            <a:spLocks noGrp="1"/>
          </p:cNvSpPr>
          <p:nvPr>
            <p:ph type="sldNum" sz="quarter" idx="12"/>
          </p:nvPr>
        </p:nvSpPr>
        <p:spPr/>
        <p:txBody>
          <a:bodyPr/>
          <a:lstStyle/>
          <a:p>
            <a:fld id="{CBB7DF5A-D7C5-C949-A85B-717023AFBDCE}"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14394477"/>
              </p:ext>
            </p:extLst>
          </p:nvPr>
        </p:nvGraphicFramePr>
        <p:xfrm>
          <a:off x="838200" y="1747838"/>
          <a:ext cx="10515600" cy="44291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210791" y="6275837"/>
            <a:ext cx="7720445" cy="369332"/>
          </a:xfrm>
          <a:prstGeom prst="rect">
            <a:avLst/>
          </a:prstGeom>
          <a:noFill/>
        </p:spPr>
        <p:txBody>
          <a:bodyPr wrap="square" rtlCol="0">
            <a:spAutoFit/>
          </a:bodyPr>
          <a:lstStyle/>
          <a:p>
            <a:r>
              <a:rPr lang="en-GB" dirty="0" smtClean="0"/>
              <a:t>Data is based on consolidated banking groups reports, does not include branches</a:t>
            </a:r>
            <a:endParaRPr lang="en-GB" dirty="0"/>
          </a:p>
        </p:txBody>
      </p:sp>
    </p:spTree>
    <p:extLst>
      <p:ext uri="{BB962C8B-B14F-4D97-AF65-F5344CB8AC3E}">
        <p14:creationId xmlns:p14="http://schemas.microsoft.com/office/powerpoint/2010/main" val="199346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tsinspektsioon Hele">
  <a:themeElements>
    <a:clrScheme name="Finantsinspektsioon">
      <a:dk1>
        <a:srgbClr val="000000"/>
      </a:dk1>
      <a:lt1>
        <a:srgbClr val="FFFFFF"/>
      </a:lt1>
      <a:dk2>
        <a:srgbClr val="500778"/>
      </a:dk2>
      <a:lt2>
        <a:srgbClr val="FFFFFF"/>
      </a:lt2>
      <a:accent1>
        <a:srgbClr val="500778"/>
      </a:accent1>
      <a:accent2>
        <a:srgbClr val="00BB4A"/>
      </a:accent2>
      <a:accent3>
        <a:srgbClr val="FA5C1D"/>
      </a:accent3>
      <a:accent4>
        <a:srgbClr val="0037F5"/>
      </a:accent4>
      <a:accent5>
        <a:srgbClr val="8A8A8A"/>
      </a:accent5>
      <a:accent6>
        <a:srgbClr val="000000"/>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nantsinspektsioon Tume">
  <a:themeElements>
    <a:clrScheme name="Finantsinspektsioon">
      <a:dk1>
        <a:srgbClr val="000000"/>
      </a:dk1>
      <a:lt1>
        <a:srgbClr val="FFFFFF"/>
      </a:lt1>
      <a:dk2>
        <a:srgbClr val="500778"/>
      </a:dk2>
      <a:lt2>
        <a:srgbClr val="FFFFFF"/>
      </a:lt2>
      <a:accent1>
        <a:srgbClr val="500778"/>
      </a:accent1>
      <a:accent2>
        <a:srgbClr val="00BB4A"/>
      </a:accent2>
      <a:accent3>
        <a:srgbClr val="FA5C1D"/>
      </a:accent3>
      <a:accent4>
        <a:srgbClr val="0037F5"/>
      </a:accent4>
      <a:accent5>
        <a:srgbClr val="8A8A8A"/>
      </a:accent5>
      <a:accent6>
        <a:srgbClr val="000000"/>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7131</TotalTime>
  <Words>1705</Words>
  <Application>Microsoft Office PowerPoint</Application>
  <PresentationFormat>Widescreen</PresentationFormat>
  <Paragraphs>226</Paragraphs>
  <Slides>29</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Atlas Grotesk Light</vt:lpstr>
      <vt:lpstr>Calibri</vt:lpstr>
      <vt:lpstr>Publico Headline</vt:lpstr>
      <vt:lpstr>Times New Roman</vt:lpstr>
      <vt:lpstr>Finantsinspektsioon Hele</vt:lpstr>
      <vt:lpstr>Finantsinspektsioon Tume</vt:lpstr>
      <vt:lpstr>Lessons from Estonia: resolving non-performing loans</vt:lpstr>
      <vt:lpstr>Why is timely resolving of NPLs important?</vt:lpstr>
      <vt:lpstr>Roughly 1/3 of EU members struggle with excessively high NPL levels</vt:lpstr>
      <vt:lpstr>Crisis of 2008-2009 had a severe impact on Estonian economy</vt:lpstr>
      <vt:lpstr>Drastic economic conditions led to quick build-up of non-performing loans</vt:lpstr>
      <vt:lpstr>Sectors connected to real estate were affected the most</vt:lpstr>
      <vt:lpstr>Additional insight was necessary to get true picture of credit quality</vt:lpstr>
      <vt:lpstr>Banks quickly proceeded to recognise credit loss reserves</vt:lpstr>
      <vt:lpstr>At later foreclosure stages banks started to make write-offs to clean balance sheets</vt:lpstr>
      <vt:lpstr>Write-offs were aprx. 2 times larger in corporate segment vs households</vt:lpstr>
      <vt:lpstr>Capitalization stayed comfortably above the legal minimum</vt:lpstr>
      <vt:lpstr>Crisis losses amounted to 39% of the profits earned during 2002-2008</vt:lpstr>
      <vt:lpstr>  Supervisory activities before and after the crisis</vt:lpstr>
      <vt:lpstr>Loan granting conditions were in accordance with best banking practice</vt:lpstr>
      <vt:lpstr>The funding fuelling fast lending was provided by the parent banks</vt:lpstr>
      <vt:lpstr>Profitability and market share targets dominated over risk considerations</vt:lpstr>
      <vt:lpstr>It was necessary to address the issue at parent banks’ level</vt:lpstr>
      <vt:lpstr>Capital buffers can decrease substantially</vt:lpstr>
      <vt:lpstr>Supervisory activities during 2009</vt:lpstr>
      <vt:lpstr>Successful supervisory co-operation is the key</vt:lpstr>
      <vt:lpstr>Example of 2009 supervisory stress-test assumptions</vt:lpstr>
      <vt:lpstr>2009 stress-test results were used to call for re-capitalization actions</vt:lpstr>
      <vt:lpstr>Other actions based on stress-test results</vt:lpstr>
      <vt:lpstr>Positive experience with taking group-wide approach</vt:lpstr>
      <vt:lpstr>Owners enhanced oversight over loan resolution</vt:lpstr>
      <vt:lpstr>Strong capital base is pre-requisite for resolving  NPLs</vt:lpstr>
      <vt:lpstr>NPLs issue in Estonian EU Presidency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Piret Lakson</cp:lastModifiedBy>
  <cp:revision>310</cp:revision>
  <cp:lastPrinted>2017-11-28T07:03:01Z</cp:lastPrinted>
  <dcterms:created xsi:type="dcterms:W3CDTF">2016-06-04T11:21:35Z</dcterms:created>
  <dcterms:modified xsi:type="dcterms:W3CDTF">2017-11-29T07:41:38Z</dcterms:modified>
</cp:coreProperties>
</file>