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74"/>
  </p:notesMasterIdLst>
  <p:sldIdLst>
    <p:sldId id="256" r:id="rId2"/>
    <p:sldId id="257" r:id="rId3"/>
    <p:sldId id="258" r:id="rId4"/>
    <p:sldId id="287" r:id="rId5"/>
    <p:sldId id="286" r:id="rId6"/>
    <p:sldId id="285" r:id="rId7"/>
    <p:sldId id="288" r:id="rId8"/>
    <p:sldId id="315" r:id="rId9"/>
    <p:sldId id="313" r:id="rId10"/>
    <p:sldId id="314" r:id="rId11"/>
    <p:sldId id="316" r:id="rId12"/>
    <p:sldId id="317" r:id="rId13"/>
    <p:sldId id="259" r:id="rId14"/>
    <p:sldId id="309" r:id="rId15"/>
    <p:sldId id="268" r:id="rId16"/>
    <p:sldId id="318" r:id="rId17"/>
    <p:sldId id="312" r:id="rId18"/>
    <p:sldId id="319" r:id="rId19"/>
    <p:sldId id="311" r:id="rId20"/>
    <p:sldId id="310" r:id="rId21"/>
    <p:sldId id="320" r:id="rId22"/>
    <p:sldId id="267" r:id="rId23"/>
    <p:sldId id="289" r:id="rId24"/>
    <p:sldId id="321" r:id="rId25"/>
    <p:sldId id="284" r:id="rId26"/>
    <p:sldId id="283" r:id="rId27"/>
    <p:sldId id="282" r:id="rId28"/>
    <p:sldId id="281" r:id="rId29"/>
    <p:sldId id="280" r:id="rId30"/>
    <p:sldId id="264" r:id="rId31"/>
    <p:sldId id="308" r:id="rId32"/>
    <p:sldId id="307" r:id="rId33"/>
    <p:sldId id="322" r:id="rId34"/>
    <p:sldId id="306" r:id="rId35"/>
    <p:sldId id="323" r:id="rId36"/>
    <p:sldId id="324" r:id="rId37"/>
    <p:sldId id="325" r:id="rId38"/>
    <p:sldId id="326" r:id="rId39"/>
    <p:sldId id="305" r:id="rId40"/>
    <p:sldId id="327" r:id="rId41"/>
    <p:sldId id="328" r:id="rId42"/>
    <p:sldId id="329" r:id="rId43"/>
    <p:sldId id="304" r:id="rId44"/>
    <p:sldId id="330" r:id="rId45"/>
    <p:sldId id="331" r:id="rId46"/>
    <p:sldId id="269" r:id="rId47"/>
    <p:sldId id="303" r:id="rId48"/>
    <p:sldId id="332" r:id="rId49"/>
    <p:sldId id="302" r:id="rId50"/>
    <p:sldId id="301" r:id="rId51"/>
    <p:sldId id="300" r:id="rId52"/>
    <p:sldId id="299" r:id="rId53"/>
    <p:sldId id="298" r:id="rId54"/>
    <p:sldId id="297" r:id="rId55"/>
    <p:sldId id="333" r:id="rId56"/>
    <p:sldId id="296" r:id="rId57"/>
    <p:sldId id="295" r:id="rId58"/>
    <p:sldId id="294" r:id="rId59"/>
    <p:sldId id="293" r:id="rId60"/>
    <p:sldId id="334" r:id="rId61"/>
    <p:sldId id="292" r:id="rId62"/>
    <p:sldId id="291" r:id="rId63"/>
    <p:sldId id="290" r:id="rId64"/>
    <p:sldId id="279" r:id="rId65"/>
    <p:sldId id="278" r:id="rId66"/>
    <p:sldId id="277" r:id="rId67"/>
    <p:sldId id="335" r:id="rId68"/>
    <p:sldId id="336" r:id="rId69"/>
    <p:sldId id="271" r:id="rId70"/>
    <p:sldId id="275" r:id="rId71"/>
    <p:sldId id="273" r:id="rId72"/>
    <p:sldId id="274" r:id="rId73"/>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leksius" initials="MA"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86391" autoAdjust="0"/>
  </p:normalViewPr>
  <p:slideViewPr>
    <p:cSldViewPr>
      <p:cViewPr varScale="1">
        <p:scale>
          <a:sx n="94" d="100"/>
          <a:sy n="94" d="100"/>
        </p:scale>
        <p:origin x="-204" y="-108"/>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Kuupäeva kohatäid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53BC57-02E2-41C4-91A0-55C29FE2E9EB}" type="datetimeFigureOut">
              <a:rPr lang="en-US" smtClean="0"/>
              <a:pPr/>
              <a:t>10/2/2012</a:t>
            </a:fld>
            <a:endParaRPr lang="en-US"/>
          </a:p>
        </p:txBody>
      </p:sp>
      <p:sp>
        <p:nvSpPr>
          <p:cNvPr id="4" name="Slaidi pildi kohatä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Märkmete kohatäid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n-US"/>
          </a:p>
        </p:txBody>
      </p:sp>
      <p:sp>
        <p:nvSpPr>
          <p:cNvPr id="6" name="Jaluse kohatäid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aidinumbri kohatä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CB2E5B-8589-4089-BFEB-EDF73939EC3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normAutofit fontScale="70000" lnSpcReduction="20000"/>
          </a:bodyPr>
          <a:lstStyle/>
          <a:p>
            <a:endParaRPr lang="en-US" dirty="0"/>
          </a:p>
        </p:txBody>
      </p:sp>
      <p:sp>
        <p:nvSpPr>
          <p:cNvPr id="4" name="Slaidinumbri kohatäide 3"/>
          <p:cNvSpPr>
            <a:spLocks noGrp="1"/>
          </p:cNvSpPr>
          <p:nvPr>
            <p:ph type="sldNum" sz="quarter" idx="10"/>
          </p:nvPr>
        </p:nvSpPr>
        <p:spPr/>
        <p:txBody>
          <a:bodyPr/>
          <a:lstStyle/>
          <a:p>
            <a:fld id="{DECB2E5B-8589-4089-BFEB-EDF73939EC37}"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1EFB0AA6-80D4-41C9-B6E3-6DF2D76D6B8E}" type="datetimeFigureOut">
              <a:rPr lang="et-EE" smtClean="0"/>
              <a:pPr/>
              <a:t>2.10.2012</a:t>
            </a:fld>
            <a:endParaRPr lang="et-EE"/>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04814CD-8A9F-4C5E-9799-AA3514AE1966}" type="slidenum">
              <a:rPr lang="et-EE" smtClean="0"/>
              <a:pPr/>
              <a:t>‹#›</a:t>
            </a:fld>
            <a:endParaRPr lang="et-EE"/>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t-E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EFB0AA6-80D4-41C9-B6E3-6DF2D76D6B8E}" type="datetimeFigureOut">
              <a:rPr lang="et-EE" smtClean="0"/>
              <a:pPr/>
              <a:t>2.10.2012</a:t>
            </a:fld>
            <a:endParaRPr lang="et-EE"/>
          </a:p>
        </p:txBody>
      </p:sp>
      <p:sp>
        <p:nvSpPr>
          <p:cNvPr id="5" name="Footer Placeholder 4"/>
          <p:cNvSpPr>
            <a:spLocks noGrp="1"/>
          </p:cNvSpPr>
          <p:nvPr>
            <p:ph type="ftr" sz="quarter" idx="11"/>
          </p:nvPr>
        </p:nvSpPr>
        <p:spPr/>
        <p:txBody>
          <a:bodyPr/>
          <a:lstStyle>
            <a:extLst/>
          </a:lstStyle>
          <a:p>
            <a:endParaRPr lang="et-EE"/>
          </a:p>
        </p:txBody>
      </p:sp>
      <p:sp>
        <p:nvSpPr>
          <p:cNvPr id="6" name="Slide Number Placeholder 5"/>
          <p:cNvSpPr>
            <a:spLocks noGrp="1"/>
          </p:cNvSpPr>
          <p:nvPr>
            <p:ph type="sldNum" sz="quarter" idx="12"/>
          </p:nvPr>
        </p:nvSpPr>
        <p:spPr/>
        <p:txBody>
          <a:bodyPr/>
          <a:lstStyle>
            <a:extLst/>
          </a:lstStyle>
          <a:p>
            <a:fld id="{804814CD-8A9F-4C5E-9799-AA3514AE1966}" type="slidenum">
              <a:rPr lang="et-EE" smtClean="0"/>
              <a:pPr/>
              <a:t>‹#›</a:t>
            </a:fld>
            <a:endParaRPr lang="et-E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EFB0AA6-80D4-41C9-B6E3-6DF2D76D6B8E}" type="datetimeFigureOut">
              <a:rPr lang="et-EE" smtClean="0"/>
              <a:pPr/>
              <a:t>2.10.2012</a:t>
            </a:fld>
            <a:endParaRPr lang="et-EE"/>
          </a:p>
        </p:txBody>
      </p:sp>
      <p:sp>
        <p:nvSpPr>
          <p:cNvPr id="5" name="Footer Placeholder 4"/>
          <p:cNvSpPr>
            <a:spLocks noGrp="1"/>
          </p:cNvSpPr>
          <p:nvPr>
            <p:ph type="ftr" sz="quarter" idx="11"/>
          </p:nvPr>
        </p:nvSpPr>
        <p:spPr/>
        <p:txBody>
          <a:bodyPr/>
          <a:lstStyle>
            <a:extLst/>
          </a:lstStyle>
          <a:p>
            <a:endParaRPr lang="et-EE"/>
          </a:p>
        </p:txBody>
      </p:sp>
      <p:sp>
        <p:nvSpPr>
          <p:cNvPr id="6" name="Slide Number Placeholder 5"/>
          <p:cNvSpPr>
            <a:spLocks noGrp="1"/>
          </p:cNvSpPr>
          <p:nvPr>
            <p:ph type="sldNum" sz="quarter" idx="12"/>
          </p:nvPr>
        </p:nvSpPr>
        <p:spPr/>
        <p:txBody>
          <a:bodyPr/>
          <a:lstStyle>
            <a:extLst/>
          </a:lstStyle>
          <a:p>
            <a:fld id="{804814CD-8A9F-4C5E-9799-AA3514AE1966}" type="slidenum">
              <a:rPr lang="et-EE" smtClean="0"/>
              <a:pPr/>
              <a:t>‹#›</a:t>
            </a:fld>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EFB0AA6-80D4-41C9-B6E3-6DF2D76D6B8E}" type="datetimeFigureOut">
              <a:rPr lang="et-EE" smtClean="0"/>
              <a:pPr/>
              <a:t>2.10.2012</a:t>
            </a:fld>
            <a:endParaRPr lang="et-EE"/>
          </a:p>
        </p:txBody>
      </p:sp>
      <p:sp>
        <p:nvSpPr>
          <p:cNvPr id="5" name="Footer Placeholder 4"/>
          <p:cNvSpPr>
            <a:spLocks noGrp="1"/>
          </p:cNvSpPr>
          <p:nvPr>
            <p:ph type="ftr" sz="quarter" idx="11"/>
          </p:nvPr>
        </p:nvSpPr>
        <p:spPr/>
        <p:txBody>
          <a:bodyPr/>
          <a:lstStyle>
            <a:extLst/>
          </a:lstStyle>
          <a:p>
            <a:endParaRPr lang="et-EE"/>
          </a:p>
        </p:txBody>
      </p:sp>
      <p:sp>
        <p:nvSpPr>
          <p:cNvPr id="6" name="Slide Number Placeholder 5"/>
          <p:cNvSpPr>
            <a:spLocks noGrp="1"/>
          </p:cNvSpPr>
          <p:nvPr>
            <p:ph type="sldNum" sz="quarter" idx="12"/>
          </p:nvPr>
        </p:nvSpPr>
        <p:spPr/>
        <p:txBody>
          <a:bodyPr/>
          <a:lstStyle>
            <a:extLst/>
          </a:lstStyle>
          <a:p>
            <a:fld id="{804814CD-8A9F-4C5E-9799-AA3514AE1966}"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1EFB0AA6-80D4-41C9-B6E3-6DF2D76D6B8E}" type="datetimeFigureOut">
              <a:rPr lang="et-EE" smtClean="0"/>
              <a:pPr/>
              <a:t>2.10.2012</a:t>
            </a:fld>
            <a:endParaRPr lang="et-EE"/>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04814CD-8A9F-4C5E-9799-AA3514AE1966}" type="slidenum">
              <a:rPr lang="et-EE" smtClean="0"/>
              <a:pPr/>
              <a:t>‹#›</a:t>
            </a:fld>
            <a:endParaRPr lang="et-EE"/>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t-E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EFB0AA6-80D4-41C9-B6E3-6DF2D76D6B8E}" type="datetimeFigureOut">
              <a:rPr lang="et-EE" smtClean="0"/>
              <a:pPr/>
              <a:t>2.10.2012</a:t>
            </a:fld>
            <a:endParaRPr lang="et-EE"/>
          </a:p>
        </p:txBody>
      </p:sp>
      <p:sp>
        <p:nvSpPr>
          <p:cNvPr id="6" name="Footer Placeholder 5"/>
          <p:cNvSpPr>
            <a:spLocks noGrp="1"/>
          </p:cNvSpPr>
          <p:nvPr>
            <p:ph type="ftr" sz="quarter" idx="11"/>
          </p:nvPr>
        </p:nvSpPr>
        <p:spPr/>
        <p:txBody>
          <a:bodyPr/>
          <a:lstStyle>
            <a:extLst/>
          </a:lstStyle>
          <a:p>
            <a:endParaRPr lang="et-EE"/>
          </a:p>
        </p:txBody>
      </p:sp>
      <p:sp>
        <p:nvSpPr>
          <p:cNvPr id="7" name="Slide Number Placeholder 6"/>
          <p:cNvSpPr>
            <a:spLocks noGrp="1"/>
          </p:cNvSpPr>
          <p:nvPr>
            <p:ph type="sldNum" sz="quarter" idx="12"/>
          </p:nvPr>
        </p:nvSpPr>
        <p:spPr>
          <a:xfrm>
            <a:off x="8641080" y="6514568"/>
            <a:ext cx="464288" cy="274320"/>
          </a:xfrm>
        </p:spPr>
        <p:txBody>
          <a:bodyPr/>
          <a:lstStyle>
            <a:extLst/>
          </a:lstStyle>
          <a:p>
            <a:fld id="{804814CD-8A9F-4C5E-9799-AA3514AE1966}" type="slidenum">
              <a:rPr lang="et-EE" smtClean="0"/>
              <a:pPr/>
              <a:t>‹#›</a:t>
            </a:fld>
            <a:endParaRPr lang="et-EE"/>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EFB0AA6-80D4-41C9-B6E3-6DF2D76D6B8E}" type="datetimeFigureOut">
              <a:rPr lang="et-EE" smtClean="0"/>
              <a:pPr/>
              <a:t>2.10.2012</a:t>
            </a:fld>
            <a:endParaRPr lang="et-EE"/>
          </a:p>
        </p:txBody>
      </p:sp>
      <p:sp>
        <p:nvSpPr>
          <p:cNvPr id="8" name="Footer Placeholder 7"/>
          <p:cNvSpPr>
            <a:spLocks noGrp="1"/>
          </p:cNvSpPr>
          <p:nvPr>
            <p:ph type="ftr" sz="quarter" idx="11"/>
          </p:nvPr>
        </p:nvSpPr>
        <p:spPr/>
        <p:txBody>
          <a:bodyPr/>
          <a:lstStyle>
            <a:extLst/>
          </a:lstStyle>
          <a:p>
            <a:endParaRPr lang="et-EE"/>
          </a:p>
        </p:txBody>
      </p:sp>
      <p:sp>
        <p:nvSpPr>
          <p:cNvPr id="9" name="Slide Number Placeholder 8"/>
          <p:cNvSpPr>
            <a:spLocks noGrp="1"/>
          </p:cNvSpPr>
          <p:nvPr>
            <p:ph type="sldNum" sz="quarter" idx="12"/>
          </p:nvPr>
        </p:nvSpPr>
        <p:spPr>
          <a:xfrm>
            <a:off x="8641080" y="6514568"/>
            <a:ext cx="464288" cy="274320"/>
          </a:xfrm>
        </p:spPr>
        <p:txBody>
          <a:bodyPr/>
          <a:lstStyle>
            <a:extLst/>
          </a:lstStyle>
          <a:p>
            <a:fld id="{804814CD-8A9F-4C5E-9799-AA3514AE1966}" type="slidenum">
              <a:rPr lang="et-EE" smtClean="0"/>
              <a:pPr/>
              <a:t>‹#›</a:t>
            </a:fld>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EFB0AA6-80D4-41C9-B6E3-6DF2D76D6B8E}" type="datetimeFigureOut">
              <a:rPr lang="et-EE" smtClean="0"/>
              <a:pPr/>
              <a:t>2.10.2012</a:t>
            </a:fld>
            <a:endParaRPr lang="et-EE"/>
          </a:p>
        </p:txBody>
      </p:sp>
      <p:sp>
        <p:nvSpPr>
          <p:cNvPr id="4" name="Footer Placeholder 3"/>
          <p:cNvSpPr>
            <a:spLocks noGrp="1"/>
          </p:cNvSpPr>
          <p:nvPr>
            <p:ph type="ftr" sz="quarter" idx="11"/>
          </p:nvPr>
        </p:nvSpPr>
        <p:spPr/>
        <p:txBody>
          <a:bodyPr/>
          <a:lstStyle>
            <a:extLst/>
          </a:lstStyle>
          <a:p>
            <a:endParaRPr lang="et-EE"/>
          </a:p>
        </p:txBody>
      </p:sp>
      <p:sp>
        <p:nvSpPr>
          <p:cNvPr id="5" name="Slide Number Placeholder 4"/>
          <p:cNvSpPr>
            <a:spLocks noGrp="1"/>
          </p:cNvSpPr>
          <p:nvPr>
            <p:ph type="sldNum" sz="quarter" idx="12"/>
          </p:nvPr>
        </p:nvSpPr>
        <p:spPr/>
        <p:txBody>
          <a:bodyPr/>
          <a:lstStyle>
            <a:extLst/>
          </a:lstStyle>
          <a:p>
            <a:fld id="{804814CD-8A9F-4C5E-9799-AA3514AE1966}" type="slidenum">
              <a:rPr lang="et-EE" smtClean="0"/>
              <a:pPr/>
              <a:t>‹#›</a:t>
            </a:fld>
            <a:endParaRPr lang="et-EE"/>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EFB0AA6-80D4-41C9-B6E3-6DF2D76D6B8E}" type="datetimeFigureOut">
              <a:rPr lang="et-EE" smtClean="0"/>
              <a:pPr/>
              <a:t>2.10.2012</a:t>
            </a:fld>
            <a:endParaRPr lang="et-EE"/>
          </a:p>
        </p:txBody>
      </p:sp>
      <p:sp>
        <p:nvSpPr>
          <p:cNvPr id="3" name="Footer Placeholder 2"/>
          <p:cNvSpPr>
            <a:spLocks noGrp="1"/>
          </p:cNvSpPr>
          <p:nvPr>
            <p:ph type="ftr" sz="quarter" idx="11"/>
          </p:nvPr>
        </p:nvSpPr>
        <p:spPr/>
        <p:txBody>
          <a:bodyPr/>
          <a:lstStyle>
            <a:extLst/>
          </a:lstStyle>
          <a:p>
            <a:endParaRPr lang="et-EE"/>
          </a:p>
        </p:txBody>
      </p:sp>
      <p:sp>
        <p:nvSpPr>
          <p:cNvPr id="4" name="Slide Number Placeholder 3"/>
          <p:cNvSpPr>
            <a:spLocks noGrp="1"/>
          </p:cNvSpPr>
          <p:nvPr>
            <p:ph type="sldNum" sz="quarter" idx="12"/>
          </p:nvPr>
        </p:nvSpPr>
        <p:spPr/>
        <p:txBody>
          <a:bodyPr/>
          <a:lstStyle>
            <a:extLst/>
          </a:lstStyle>
          <a:p>
            <a:fld id="{804814CD-8A9F-4C5E-9799-AA3514AE1966}" type="slidenum">
              <a:rPr lang="et-EE" smtClean="0"/>
              <a:pPr/>
              <a:t>‹#›</a:t>
            </a:fld>
            <a:endParaRPr lang="et-E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1EFB0AA6-80D4-41C9-B6E3-6DF2D76D6B8E}" type="datetimeFigureOut">
              <a:rPr lang="et-EE" smtClean="0"/>
              <a:pPr/>
              <a:t>2.10.2012</a:t>
            </a:fld>
            <a:endParaRPr lang="et-EE"/>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04814CD-8A9F-4C5E-9799-AA3514AE1966}" type="slidenum">
              <a:rPr lang="et-EE" smtClean="0"/>
              <a:pPr/>
              <a:t>‹#›</a:t>
            </a:fld>
            <a:endParaRPr lang="et-EE"/>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t-E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1EFB0AA6-80D4-41C9-B6E3-6DF2D76D6B8E}" type="datetimeFigureOut">
              <a:rPr lang="et-EE" smtClean="0"/>
              <a:pPr/>
              <a:t>2.10.2012</a:t>
            </a:fld>
            <a:endParaRPr lang="et-EE"/>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04814CD-8A9F-4C5E-9799-AA3514AE1966}" type="slidenum">
              <a:rPr lang="et-EE" smtClean="0"/>
              <a:pPr/>
              <a:t>‹#›</a:t>
            </a:fld>
            <a:endParaRPr lang="et-EE"/>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t-E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t-EE"/>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1EFB0AA6-80D4-41C9-B6E3-6DF2D76D6B8E}" type="datetimeFigureOut">
              <a:rPr lang="et-EE" smtClean="0"/>
              <a:pPr/>
              <a:t>2.10.2012</a:t>
            </a:fld>
            <a:endParaRPr lang="et-EE"/>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804814CD-8A9F-4C5E-9799-AA3514AE1966}" type="slidenum">
              <a:rPr lang="et-EE" smtClean="0"/>
              <a:pPr/>
              <a:t>‹#›</a:t>
            </a:fld>
            <a:endParaRPr lang="et-EE"/>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lle.aleksius@fi.e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 </a:t>
            </a:r>
            <a:r>
              <a:rPr lang="en-US" sz="4000" b="1" dirty="0" smtClean="0"/>
              <a:t>FINANTS</a:t>
            </a:r>
            <a:r>
              <a:rPr lang="et-EE" sz="4000" b="1" dirty="0" smtClean="0"/>
              <a:t>VALDKONNA TEKSTIDE</a:t>
            </a:r>
            <a:r>
              <a:rPr lang="en-US" sz="4000" b="1" dirty="0" smtClean="0"/>
              <a:t> TÕLKIMINE </a:t>
            </a:r>
            <a:r>
              <a:rPr lang="et-EE" sz="4000" b="1" dirty="0" smtClean="0"/>
              <a:t>KESTVAS RAHANDUSKRIISIS</a:t>
            </a:r>
            <a:r>
              <a:rPr lang="en-US" sz="4000" b="1" dirty="0" smtClean="0"/>
              <a:t> </a:t>
            </a:r>
            <a:endParaRPr lang="et-EE" sz="4000" dirty="0"/>
          </a:p>
        </p:txBody>
      </p:sp>
      <p:sp>
        <p:nvSpPr>
          <p:cNvPr id="3" name="Subtitle 2"/>
          <p:cNvSpPr>
            <a:spLocks noGrp="1"/>
          </p:cNvSpPr>
          <p:nvPr>
            <p:ph type="subTitle" idx="1"/>
          </p:nvPr>
        </p:nvSpPr>
        <p:spPr>
          <a:xfrm>
            <a:off x="2051720" y="3212976"/>
            <a:ext cx="6642114" cy="2376264"/>
          </a:xfrm>
        </p:spPr>
        <p:txBody>
          <a:bodyPr>
            <a:normAutofit/>
          </a:bodyPr>
          <a:lstStyle/>
          <a:p>
            <a:r>
              <a:rPr lang="et-EE" dirty="0" smtClean="0"/>
              <a:t>Malle </a:t>
            </a:r>
            <a:r>
              <a:rPr lang="et-EE" dirty="0" err="1" smtClean="0"/>
              <a:t>Aleksius</a:t>
            </a:r>
            <a:endParaRPr lang="et-EE" dirty="0" smtClean="0"/>
          </a:p>
          <a:p>
            <a:r>
              <a:rPr lang="et-EE" dirty="0" smtClean="0"/>
              <a:t>Finantsinspektsiooni kommunikatsioonijuht</a:t>
            </a:r>
          </a:p>
          <a:p>
            <a:r>
              <a:rPr lang="et-EE" dirty="0" err="1" smtClean="0">
                <a:hlinkClick r:id="rId3"/>
              </a:rPr>
              <a:t>malle.aleksius@fi.ee</a:t>
            </a:r>
            <a:endParaRPr lang="et-EE" dirty="0" smtClean="0"/>
          </a:p>
          <a:p>
            <a:endParaRPr lang="et-EE" dirty="0" smtClean="0"/>
          </a:p>
          <a:p>
            <a:endParaRPr lang="et-EE" dirty="0" smtClean="0"/>
          </a:p>
          <a:p>
            <a:endParaRPr lang="et-E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Kuidas raha luuakse?</a:t>
            </a:r>
            <a:endParaRPr lang="et-EE" dirty="0"/>
          </a:p>
        </p:txBody>
      </p:sp>
      <p:sp>
        <p:nvSpPr>
          <p:cNvPr id="3" name="Content Placeholder 2"/>
          <p:cNvSpPr>
            <a:spLocks noGrp="1"/>
          </p:cNvSpPr>
          <p:nvPr>
            <p:ph idx="1"/>
          </p:nvPr>
        </p:nvSpPr>
        <p:spPr/>
        <p:txBody>
          <a:bodyPr>
            <a:normAutofit fontScale="70000" lnSpcReduction="20000"/>
          </a:bodyPr>
          <a:lstStyle/>
          <a:p>
            <a:pPr>
              <a:buNone/>
            </a:pPr>
            <a:r>
              <a:rPr lang="et-EE" dirty="0" smtClean="0"/>
              <a:t>     Kui pangal on 10 ühikut omakapitali (omanike raha, teenitud kasum) ja kapitali adekvaatsuse määr on 10% (tegelik nõue EL-is 9%), võib ta välja laenata lisaks 10-le ühikule 90 ühikut hoiuseid. Ehk siis on 10 eurot, välja laenab 100 eurot. </a:t>
            </a:r>
          </a:p>
          <a:p>
            <a:pPr>
              <a:buNone/>
            </a:pPr>
            <a:r>
              <a:rPr lang="et-EE" dirty="0" smtClean="0"/>
              <a:t>    </a:t>
            </a:r>
          </a:p>
          <a:p>
            <a:pPr>
              <a:buNone/>
            </a:pPr>
            <a:r>
              <a:rPr lang="et-EE" dirty="0" smtClean="0"/>
              <a:t>    Laenuvõtja maksab intressi, mis on mingis osas</a:t>
            </a:r>
          </a:p>
          <a:p>
            <a:pPr>
              <a:buNone/>
            </a:pPr>
            <a:r>
              <a:rPr lang="et-EE" dirty="0" smtClean="0"/>
              <a:t>    panga kasum. </a:t>
            </a:r>
          </a:p>
          <a:p>
            <a:pPr>
              <a:buNone/>
            </a:pPr>
            <a:endParaRPr lang="et-EE" dirty="0" smtClean="0"/>
          </a:p>
          <a:p>
            <a:pPr>
              <a:buNone/>
            </a:pPr>
            <a:r>
              <a:rPr lang="et-EE" dirty="0" smtClean="0"/>
              <a:t>    Välja laenatud raha tuleb hoiusena panka tagasi, sest laenuraha eest ostetakse kaupu ja teenuseid. Nüüd on pangal 100 eurot hoiuseid ja omakapital  (kasum)pisut kasvanud. Pank paneb juurde 11 eurot omakapitalist ja laenab välja 100 +11= 111 eurot.  Ring kordub ja panka tagasi tuleb 111 eurot + väike kasum. Pank saab nüüd välja laenata 12 euro omakapitali vastu  12+111=123 eurot jne., jne, jne.</a:t>
            </a:r>
          </a:p>
          <a:p>
            <a:endParaRPr lang="et-EE"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Reeglid ja normatiivid</a:t>
            </a:r>
            <a:endParaRPr lang="et-EE" dirty="0"/>
          </a:p>
        </p:txBody>
      </p:sp>
      <p:sp>
        <p:nvSpPr>
          <p:cNvPr id="3" name="Content Placeholder 2"/>
          <p:cNvSpPr>
            <a:spLocks noGrp="1"/>
          </p:cNvSpPr>
          <p:nvPr>
            <p:ph idx="1"/>
          </p:nvPr>
        </p:nvSpPr>
        <p:spPr/>
        <p:txBody>
          <a:bodyPr/>
          <a:lstStyle/>
          <a:p>
            <a:r>
              <a:rPr lang="et-EE" dirty="0" smtClean="0"/>
              <a:t>Pangandus on raha ja riskide vahendamise äri. Selleks, et riskid liiga suureks ei läheks ja hoiustajad oma säästudest ilma ei jääks, on kehtestatud normatiivid.</a:t>
            </a:r>
          </a:p>
          <a:p>
            <a:endParaRPr lang="et-EE" dirty="0" smtClean="0"/>
          </a:p>
          <a:p>
            <a:r>
              <a:rPr lang="et-EE" dirty="0" smtClean="0"/>
              <a:t>Normatiivide ja reeglite täitmise üle valvab finantsjärelevalve.</a:t>
            </a:r>
            <a:endParaRPr lang="et-E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Peamised normatiivid</a:t>
            </a:r>
            <a:endParaRPr lang="et-EE" dirty="0"/>
          </a:p>
        </p:txBody>
      </p:sp>
      <p:sp>
        <p:nvSpPr>
          <p:cNvPr id="3" name="Content Placeholder 2"/>
          <p:cNvSpPr>
            <a:spLocks noGrp="1"/>
          </p:cNvSpPr>
          <p:nvPr>
            <p:ph idx="1"/>
          </p:nvPr>
        </p:nvSpPr>
        <p:spPr/>
        <p:txBody>
          <a:bodyPr>
            <a:normAutofit fontScale="92500" lnSpcReduction="20000"/>
          </a:bodyPr>
          <a:lstStyle/>
          <a:p>
            <a:r>
              <a:rPr lang="et-EE" b="1" dirty="0" smtClean="0"/>
              <a:t>Omakapitali määr</a:t>
            </a:r>
            <a:r>
              <a:rPr lang="et-EE" dirty="0" smtClean="0"/>
              <a:t>: omanike raha ja teenitud kasum</a:t>
            </a:r>
          </a:p>
          <a:p>
            <a:r>
              <a:rPr lang="et-EE" b="1" dirty="0" smtClean="0"/>
              <a:t>Kapitali adekvaatsus</a:t>
            </a:r>
            <a:r>
              <a:rPr lang="et-EE" dirty="0" smtClean="0"/>
              <a:t>: kui riskid realiseeruvad, kas pangal on piisavalt kapitali, et realiseerunud riske katta. </a:t>
            </a:r>
          </a:p>
          <a:p>
            <a:r>
              <a:rPr lang="et-EE" b="1" dirty="0" smtClean="0"/>
              <a:t>Kohustusliku reservi määr</a:t>
            </a:r>
            <a:r>
              <a:rPr lang="et-EE" dirty="0" smtClean="0"/>
              <a:t>: pankade kohustus hoida keskpangas teatud osa oma klientide hoiustest. </a:t>
            </a:r>
          </a:p>
          <a:p>
            <a:r>
              <a:rPr lang="et-EE" b="1" dirty="0" smtClean="0"/>
              <a:t>Likviidsusnormatiivid</a:t>
            </a:r>
            <a:r>
              <a:rPr lang="et-EE" dirty="0" smtClean="0"/>
              <a:t>:  kui palju, missugune % varadest peab olema võimalik kiiresti rahaks pöörata.</a:t>
            </a:r>
            <a:endParaRPr lang="et-EE"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dirty="0" smtClean="0"/>
              <a:t>Finantskriisi </a:t>
            </a:r>
            <a:r>
              <a:rPr lang="et-EE" dirty="0" smtClean="0"/>
              <a:t>taust</a:t>
            </a:r>
            <a:endParaRPr lang="en-US" dirty="0"/>
          </a:p>
        </p:txBody>
      </p:sp>
      <p:sp>
        <p:nvSpPr>
          <p:cNvPr id="3" name="Sisu kohatäide 2"/>
          <p:cNvSpPr>
            <a:spLocks noGrp="1"/>
          </p:cNvSpPr>
          <p:nvPr>
            <p:ph idx="1"/>
          </p:nvPr>
        </p:nvSpPr>
        <p:spPr/>
        <p:txBody>
          <a:bodyPr>
            <a:normAutofit fontScale="47500" lnSpcReduction="20000"/>
          </a:bodyPr>
          <a:lstStyle/>
          <a:p>
            <a:r>
              <a:rPr lang="et-EE" sz="3800" dirty="0" smtClean="0"/>
              <a:t>Ülemaailmne finantskriis puhkes pärast USA  investeerimispanga </a:t>
            </a:r>
            <a:r>
              <a:rPr lang="en-US" sz="3800" dirty="0" smtClean="0"/>
              <a:t>Lehman Brothers </a:t>
            </a:r>
            <a:r>
              <a:rPr lang="et-EE" sz="3800" dirty="0" smtClean="0"/>
              <a:t>pankrotti 2008. aasta septembris. Lehmanni kokkukukkumise taga olid nn </a:t>
            </a:r>
            <a:r>
              <a:rPr lang="et-EE" sz="3800" dirty="0" err="1" smtClean="0"/>
              <a:t>paketeeritud</a:t>
            </a:r>
            <a:r>
              <a:rPr lang="et-EE" sz="3800" dirty="0" smtClean="0"/>
              <a:t> (kinnisvara) võlakirjad. Finantsmaailmas kadus üksteise suhtes usaldus, millest päästis nii USA-s kui ka Euroopas valitsuste sekkumine. Mitmeid suuri panku tuli doominoefekti vältimiseks maksumaksjate rahaga elule aidata. EL-is kulutati selleks aastatel 2008 - 2009 ca 30% </a:t>
            </a:r>
            <a:br>
              <a:rPr lang="et-EE" sz="3800" dirty="0" smtClean="0"/>
            </a:br>
            <a:r>
              <a:rPr lang="et-EE" sz="3800" dirty="0" smtClean="0"/>
              <a:t>SKT-st, USA-s 60%. </a:t>
            </a:r>
            <a:endParaRPr lang="et-EE" sz="3800" dirty="0" smtClean="0"/>
          </a:p>
          <a:p>
            <a:endParaRPr lang="et-EE" sz="3800" dirty="0" smtClean="0"/>
          </a:p>
          <a:p>
            <a:r>
              <a:rPr lang="et-EE" sz="3800" dirty="0" smtClean="0"/>
              <a:t>+ nüüd Euroopa Stabiilsusmehhanism ESM</a:t>
            </a:r>
            <a:r>
              <a:rPr lang="et-EE" sz="3800" dirty="0" smtClean="0"/>
              <a:t/>
            </a:r>
            <a:br>
              <a:rPr lang="et-EE" sz="3800" dirty="0" smtClean="0"/>
            </a:br>
            <a:endParaRPr lang="et-EE" sz="3800" dirty="0" smtClean="0"/>
          </a:p>
          <a:p>
            <a:r>
              <a:rPr lang="et-EE" sz="3800" dirty="0" smtClean="0"/>
              <a:t>Liiga suur süsteem ja suured pangandusgrupid, et lasta need lihtsalt pankrotti. </a:t>
            </a:r>
            <a:br>
              <a:rPr lang="et-EE" sz="3800" dirty="0" smtClean="0"/>
            </a:br>
            <a:endParaRPr lang="en-US" sz="3800" dirty="0" smtClean="0"/>
          </a:p>
          <a:p>
            <a:r>
              <a:rPr lang="et-EE" sz="3800" dirty="0" smtClean="0"/>
              <a:t>Maksumaksjad maksid pankade liialdused ning liigsete riskide võtmise ja vale riskide juhtimise kinni. Pankades olid kasutusel lühiajalised boonusskeemid, samas võtsid nad pikaajalisi riske.</a:t>
            </a:r>
            <a:endParaRPr lang="en-US" sz="3800" dirty="0" smtClean="0"/>
          </a:p>
          <a:p>
            <a:endParaRPr lang="en-US" sz="3800"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Finantskriisi taust</a:t>
            </a:r>
            <a:endParaRPr lang="et-EE" dirty="0"/>
          </a:p>
        </p:txBody>
      </p:sp>
      <p:sp>
        <p:nvSpPr>
          <p:cNvPr id="3" name="Content Placeholder 2"/>
          <p:cNvSpPr>
            <a:spLocks noGrp="1"/>
          </p:cNvSpPr>
          <p:nvPr>
            <p:ph idx="1"/>
          </p:nvPr>
        </p:nvSpPr>
        <p:spPr/>
        <p:txBody>
          <a:bodyPr>
            <a:normAutofit fontScale="92500" lnSpcReduction="20000"/>
          </a:bodyPr>
          <a:lstStyle/>
          <a:p>
            <a:r>
              <a:rPr lang="et-EE" dirty="0" smtClean="0"/>
              <a:t>Raha </a:t>
            </a:r>
            <a:r>
              <a:rPr lang="et-EE" dirty="0" smtClean="0"/>
              <a:t>müügi pool sai liiga suure rolli. </a:t>
            </a:r>
            <a:r>
              <a:rPr lang="et-EE" dirty="0" smtClean="0"/>
              <a:t>Pankades </a:t>
            </a:r>
            <a:r>
              <a:rPr lang="et-EE" dirty="0" smtClean="0"/>
              <a:t>olid kasutusel lühiajalised boonusskeemid, samas võtsid nad pikaajalisi riske. </a:t>
            </a:r>
            <a:endParaRPr lang="et-EE" dirty="0" smtClean="0"/>
          </a:p>
          <a:p>
            <a:endParaRPr lang="et-EE" dirty="0" smtClean="0"/>
          </a:p>
          <a:p>
            <a:r>
              <a:rPr lang="et-EE" dirty="0" smtClean="0"/>
              <a:t>Reeglid</a:t>
            </a:r>
            <a:r>
              <a:rPr lang="et-EE" dirty="0" smtClean="0"/>
              <a:t>, kuidas tohib finantsteenuseid müüa, ei ole olnud EL-is erinevalt kapitaliregulatsioonist harmoneeritud</a:t>
            </a:r>
            <a:r>
              <a:rPr lang="et-EE" dirty="0" smtClean="0"/>
              <a:t>.</a:t>
            </a:r>
          </a:p>
          <a:p>
            <a:endParaRPr lang="et-EE" dirty="0" smtClean="0"/>
          </a:p>
          <a:p>
            <a:r>
              <a:rPr lang="et-EE" dirty="0" smtClean="0"/>
              <a:t>Maksumaksjad maksid pankade liialdused ning liigsete riskide võtmise ja vale riskide juhtimise kinni. </a:t>
            </a:r>
          </a:p>
          <a:p>
            <a:endParaRPr lang="et-EE"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Tänane Euroopa</a:t>
            </a:r>
            <a:endParaRPr lang="en-US" dirty="0"/>
          </a:p>
        </p:txBody>
      </p:sp>
      <p:sp>
        <p:nvSpPr>
          <p:cNvPr id="3" name="Sisu kohatäide 2"/>
          <p:cNvSpPr>
            <a:spLocks noGrp="1"/>
          </p:cNvSpPr>
          <p:nvPr>
            <p:ph idx="1"/>
          </p:nvPr>
        </p:nvSpPr>
        <p:spPr/>
        <p:txBody>
          <a:bodyPr>
            <a:normAutofit/>
          </a:bodyPr>
          <a:lstStyle/>
          <a:p>
            <a:r>
              <a:rPr lang="et-EE" dirty="0" smtClean="0"/>
              <a:t>Praegused riskid ei tule mingitest kahtlastest erasektori laenudest või võlakirjadest, vaid üliturvaliseks rahapaigutamise viisiks peetud riikide võlakirjadest. Kreeka suudab oma võlgu tagasi maksta vaid siis, kui teised euroala riigid Kreekale raha annavad. </a:t>
            </a:r>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Päästepaketid</a:t>
            </a:r>
            <a:endParaRPr lang="et-EE" dirty="0"/>
          </a:p>
        </p:txBody>
      </p:sp>
      <p:sp>
        <p:nvSpPr>
          <p:cNvPr id="3" name="Content Placeholder 2"/>
          <p:cNvSpPr>
            <a:spLocks noGrp="1"/>
          </p:cNvSpPr>
          <p:nvPr>
            <p:ph idx="1"/>
          </p:nvPr>
        </p:nvSpPr>
        <p:spPr/>
        <p:txBody>
          <a:bodyPr>
            <a:normAutofit fontScale="77500" lnSpcReduction="20000"/>
          </a:bodyPr>
          <a:lstStyle/>
          <a:p>
            <a:r>
              <a:rPr lang="et-EE" dirty="0" smtClean="0"/>
              <a:t> </a:t>
            </a:r>
            <a:r>
              <a:rPr lang="et-EE" dirty="0" smtClean="0"/>
              <a:t>Katse </a:t>
            </a:r>
            <a:r>
              <a:rPr lang="et-EE" dirty="0" smtClean="0"/>
              <a:t>luua USA-s pankade päästmiseks püsiv organ </a:t>
            </a:r>
            <a:r>
              <a:rPr lang="et-EE" dirty="0" smtClean="0"/>
              <a:t>(TARP </a:t>
            </a:r>
            <a:r>
              <a:rPr lang="et-EE" dirty="0" smtClean="0"/>
              <a:t>– Troubled Asset Relief Program) põrkus kongressi vastuseisu vastu ning kukkus läbi.  Euroopas on püsiv abipakett ESM ellu kutsutud</a:t>
            </a:r>
            <a:r>
              <a:rPr lang="et-EE" dirty="0" smtClean="0"/>
              <a:t>.</a:t>
            </a:r>
          </a:p>
          <a:p>
            <a:endParaRPr lang="et-EE" dirty="0" smtClean="0"/>
          </a:p>
          <a:p>
            <a:r>
              <a:rPr lang="et-EE" dirty="0" smtClean="0"/>
              <a:t>Eurotsooni rahandusministrite vastu ööd aset leidnud </a:t>
            </a:r>
            <a:r>
              <a:rPr lang="et-EE" dirty="0" smtClean="0"/>
              <a:t>kohtumisel </a:t>
            </a:r>
            <a:r>
              <a:rPr lang="et-EE" dirty="0" smtClean="0"/>
              <a:t>2012. aasta </a:t>
            </a:r>
            <a:r>
              <a:rPr lang="et-EE" dirty="0" smtClean="0"/>
              <a:t>jaanuaris võeti </a:t>
            </a:r>
            <a:r>
              <a:rPr lang="et-EE" dirty="0" smtClean="0"/>
              <a:t>vastu otsus asutada Euroopa Stabiilsusmehhanismi (ESM) nime kandev alaline päästefond. Põhimõtteliselt on ESM institutsioon, mille võimuses on asetada Eurotsooni liikmesriikide valitsustele võlakohustus. </a:t>
            </a:r>
            <a:r>
              <a:rPr lang="et-EE" dirty="0" smtClean="0"/>
              <a:t>Süsteem, </a:t>
            </a:r>
            <a:r>
              <a:rPr lang="et-EE" dirty="0" smtClean="0"/>
              <a:t>millega liitunud riikide maksumaksjatel lasub kohustus teha ESM-ile väljamakseid.</a:t>
            </a:r>
          </a:p>
          <a:p>
            <a:endParaRPr lang="et-EE" dirty="0" smtClean="0"/>
          </a:p>
          <a:p>
            <a:endParaRPr lang="et-E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Päästepaketid</a:t>
            </a:r>
            <a:endParaRPr lang="et-EE" dirty="0"/>
          </a:p>
        </p:txBody>
      </p:sp>
      <p:sp>
        <p:nvSpPr>
          <p:cNvPr id="3" name="Content Placeholder 2"/>
          <p:cNvSpPr>
            <a:spLocks noGrp="1"/>
          </p:cNvSpPr>
          <p:nvPr>
            <p:ph idx="1"/>
          </p:nvPr>
        </p:nvSpPr>
        <p:spPr/>
        <p:txBody>
          <a:bodyPr>
            <a:normAutofit fontScale="77500" lnSpcReduction="20000"/>
          </a:bodyPr>
          <a:lstStyle/>
          <a:p>
            <a:r>
              <a:rPr lang="et-EE" dirty="0" smtClean="0"/>
              <a:t>Euroopa Finantsstabiilsuse fond (EFSF, European Financial Stability Facility) on 7.juunil 2010 loodud eraõiguslik juriidiline isik, mille omanikud on euroala </a:t>
            </a:r>
            <a:r>
              <a:rPr lang="et-EE" dirty="0" smtClean="0"/>
              <a:t>liikmesriigid. </a:t>
            </a:r>
            <a:r>
              <a:rPr lang="et-EE" dirty="0" smtClean="0"/>
              <a:t>Fondi peakorter asub Luksemburgis. Fondi rahaliste vahendite juhtimisega ja fondi administreerimisega tegeleb Euroopa Investeerimispank. Laenu andmiseks vajalikud vahendid laenab EFSF finantsturult, kasutades selleks omanike (euroala liikmesriikide) poolt antud garantiisid. Kõik EFSF-i poolt võetud laenud kajastuvad vastavalt osalusprotsendile liikmesriikide võlakoormuses. Alates </a:t>
            </a:r>
            <a:r>
              <a:rPr lang="et-EE" dirty="0" smtClean="0"/>
              <a:t>1.juulist 2013 asendab EFSF-i alatine </a:t>
            </a:r>
            <a:r>
              <a:rPr lang="et-EE" dirty="0" smtClean="0"/>
              <a:t>Euroopa stabiilsusmehhanism (ESM</a:t>
            </a:r>
            <a:r>
              <a:rPr lang="et-EE" dirty="0" smtClean="0"/>
              <a:t>)</a:t>
            </a:r>
            <a:endParaRPr lang="et-E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Päästepaketid</a:t>
            </a:r>
            <a:endParaRPr lang="et-EE" dirty="0"/>
          </a:p>
        </p:txBody>
      </p:sp>
      <p:sp>
        <p:nvSpPr>
          <p:cNvPr id="3" name="Content Placeholder 2"/>
          <p:cNvSpPr>
            <a:spLocks noGrp="1"/>
          </p:cNvSpPr>
          <p:nvPr>
            <p:ph idx="1"/>
          </p:nvPr>
        </p:nvSpPr>
        <p:spPr/>
        <p:txBody>
          <a:bodyPr>
            <a:normAutofit fontScale="92500" lnSpcReduction="20000"/>
          </a:bodyPr>
          <a:lstStyle/>
          <a:p>
            <a:r>
              <a:rPr lang="et-EE" dirty="0" smtClean="0"/>
              <a:t>Eesti </a:t>
            </a:r>
            <a:r>
              <a:rPr lang="et-EE" dirty="0" smtClean="0"/>
              <a:t>osalus </a:t>
            </a:r>
            <a:r>
              <a:rPr lang="et-EE" dirty="0" smtClean="0"/>
              <a:t>ESM-s kokku 148,8 </a:t>
            </a:r>
            <a:r>
              <a:rPr lang="et-EE" dirty="0" smtClean="0"/>
              <a:t>mln </a:t>
            </a:r>
            <a:r>
              <a:rPr lang="et-EE" dirty="0" smtClean="0"/>
              <a:t>eurot (</a:t>
            </a:r>
            <a:r>
              <a:rPr lang="et-EE" dirty="0" smtClean="0"/>
              <a:t>viis </a:t>
            </a:r>
            <a:r>
              <a:rPr lang="et-EE" dirty="0" smtClean="0"/>
              <a:t>26,76 </a:t>
            </a:r>
            <a:r>
              <a:rPr lang="et-EE" dirty="0" smtClean="0"/>
              <a:t>mln </a:t>
            </a:r>
            <a:r>
              <a:rPr lang="et-EE" dirty="0" smtClean="0"/>
              <a:t>eurost </a:t>
            </a:r>
            <a:r>
              <a:rPr lang="et-EE" dirty="0" smtClean="0"/>
              <a:t>makset). </a:t>
            </a:r>
          </a:p>
          <a:p>
            <a:endParaRPr lang="et-EE" dirty="0" smtClean="0"/>
          </a:p>
          <a:p>
            <a:r>
              <a:rPr lang="et-EE" dirty="0" smtClean="0"/>
              <a:t>Eesti </a:t>
            </a:r>
            <a:r>
              <a:rPr lang="et-EE" dirty="0" smtClean="0"/>
              <a:t>ülejäänud osalus </a:t>
            </a:r>
            <a:r>
              <a:rPr lang="et-EE" dirty="0" smtClean="0"/>
              <a:t>ehk garantii </a:t>
            </a:r>
            <a:r>
              <a:rPr lang="et-EE" dirty="0" smtClean="0"/>
              <a:t>1,15 miljardit eurot </a:t>
            </a:r>
            <a:r>
              <a:rPr lang="et-EE" dirty="0" smtClean="0"/>
              <a:t>(0,186%). </a:t>
            </a:r>
          </a:p>
          <a:p>
            <a:endParaRPr lang="et-EE" dirty="0" smtClean="0"/>
          </a:p>
          <a:p>
            <a:r>
              <a:rPr lang="et-EE" dirty="0" smtClean="0"/>
              <a:t>0,186</a:t>
            </a:r>
            <a:r>
              <a:rPr lang="et-EE" dirty="0" smtClean="0"/>
              <a:t>% on meile järgnevaks 12-aastaks ning veel Slovakkiale, Sloveeniale, Küprosele ja Maltale kehtiv tavapärasest Euroopa Keskpanga kapitaliosalusest (0,26%) erandlik osalus madalama SKP taseme tõttu.</a:t>
            </a:r>
          </a:p>
          <a:p>
            <a:endParaRPr lang="et-EE"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Finantsjärelevalve</a:t>
            </a:r>
            <a:endParaRPr lang="et-EE" dirty="0"/>
          </a:p>
        </p:txBody>
      </p:sp>
      <p:sp>
        <p:nvSpPr>
          <p:cNvPr id="3" name="Content Placeholder 2"/>
          <p:cNvSpPr>
            <a:spLocks noGrp="1"/>
          </p:cNvSpPr>
          <p:nvPr>
            <p:ph idx="1"/>
          </p:nvPr>
        </p:nvSpPr>
        <p:spPr/>
        <p:txBody>
          <a:bodyPr>
            <a:normAutofit fontScale="85000" lnSpcReduction="20000"/>
          </a:bodyPr>
          <a:lstStyle/>
          <a:p>
            <a:r>
              <a:rPr lang="et-EE" dirty="0" smtClean="0"/>
              <a:t>KAPITALIJÄRELEVALVE </a:t>
            </a:r>
          </a:p>
          <a:p>
            <a:pPr>
              <a:buNone/>
            </a:pPr>
            <a:r>
              <a:rPr lang="et-EE" dirty="0" smtClean="0"/>
              <a:t> </a:t>
            </a:r>
            <a:r>
              <a:rPr lang="et-EE" dirty="0" smtClean="0"/>
              <a:t>  Järelevalve </a:t>
            </a:r>
            <a:r>
              <a:rPr lang="et-EE" dirty="0" smtClean="0"/>
              <a:t>põhiline eesmärk on tagada, et finantsasutused suudavad kliendi ees võetud kohustused tulevikus täita - maksta välja hoiused, kindlustuskahjud või kogutud pensioni jmt. </a:t>
            </a:r>
            <a:endParaRPr lang="et-EE" dirty="0" smtClean="0"/>
          </a:p>
          <a:p>
            <a:endParaRPr lang="et-EE" dirty="0" smtClean="0"/>
          </a:p>
          <a:p>
            <a:r>
              <a:rPr lang="et-EE" dirty="0" smtClean="0"/>
              <a:t>TEENUSEJÄRELEVALVE </a:t>
            </a:r>
          </a:p>
          <a:p>
            <a:pPr>
              <a:buNone/>
            </a:pPr>
            <a:r>
              <a:rPr lang="et-EE" dirty="0" smtClean="0"/>
              <a:t> </a:t>
            </a:r>
            <a:r>
              <a:rPr lang="et-EE" dirty="0" smtClean="0"/>
              <a:t>  Järelevalve </a:t>
            </a:r>
            <a:r>
              <a:rPr lang="et-EE" dirty="0" smtClean="0"/>
              <a:t>tööks on ka selgitada, millised on riskid tarbijate jaoks ja pakkuda neile teavet ning tuge finantsteenuste valimiseks. </a:t>
            </a:r>
            <a:r>
              <a:rPr lang="et-EE" dirty="0" smtClean="0"/>
              <a:t>Tagada, et teenuseid pakutakse vastavalt kokkulepitud tingimustele</a:t>
            </a:r>
            <a:endParaRPr lang="et-EE" dirty="0" smtClean="0"/>
          </a:p>
          <a:p>
            <a:endParaRPr lang="et-E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Avalikud suhted on tõlkimine</a:t>
            </a:r>
            <a:endParaRPr lang="en-US" dirty="0"/>
          </a:p>
        </p:txBody>
      </p:sp>
      <p:sp>
        <p:nvSpPr>
          <p:cNvPr id="3" name="Sisu kohatäide 2"/>
          <p:cNvSpPr>
            <a:spLocks noGrp="1"/>
          </p:cNvSpPr>
          <p:nvPr>
            <p:ph idx="1"/>
          </p:nvPr>
        </p:nvSpPr>
        <p:spPr/>
        <p:txBody>
          <a:bodyPr/>
          <a:lstStyle/>
          <a:p>
            <a:r>
              <a:rPr lang="et-EE" dirty="0" smtClean="0"/>
              <a:t>Kommunikatsioon on dialoog, mitte monoloog</a:t>
            </a:r>
          </a:p>
          <a:p>
            <a:r>
              <a:rPr lang="et-EE" dirty="0" smtClean="0"/>
              <a:t>Sisuks mõistmise loomine avalikkuse jaoks</a:t>
            </a:r>
          </a:p>
          <a:p>
            <a:r>
              <a:rPr lang="et-EE" dirty="0" smtClean="0"/>
              <a:t>Teise osapoole seniste teadmiste taseme ja hoiakute-väärtushinnangutega arvestamata mõistmist ei saavuta</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Finantsjärelevalve</a:t>
            </a:r>
            <a:endParaRPr lang="et-EE" dirty="0"/>
          </a:p>
        </p:txBody>
      </p:sp>
      <p:sp>
        <p:nvSpPr>
          <p:cNvPr id="3" name="Content Placeholder 2"/>
          <p:cNvSpPr>
            <a:spLocks noGrp="1"/>
          </p:cNvSpPr>
          <p:nvPr>
            <p:ph idx="1"/>
          </p:nvPr>
        </p:nvSpPr>
        <p:spPr/>
        <p:txBody>
          <a:bodyPr>
            <a:normAutofit fontScale="77500" lnSpcReduction="20000"/>
          </a:bodyPr>
          <a:lstStyle/>
          <a:p>
            <a:r>
              <a:rPr lang="et-EE" dirty="0" smtClean="0"/>
              <a:t>Pangad, kindlustusseltsid, kindlustusmaaklerid, investeerimisühingud, fondivalitsejad, </a:t>
            </a:r>
            <a:r>
              <a:rPr lang="et-EE" dirty="0" smtClean="0"/>
              <a:t>investeerimis- ja </a:t>
            </a:r>
            <a:r>
              <a:rPr lang="et-EE" dirty="0" smtClean="0"/>
              <a:t>pensionifondid, makseasutused, </a:t>
            </a:r>
            <a:r>
              <a:rPr lang="et-EE" dirty="0" smtClean="0"/>
              <a:t>e-raha </a:t>
            </a:r>
            <a:r>
              <a:rPr lang="et-EE" dirty="0" smtClean="0"/>
              <a:t>asutused, mis on saanud finantsjärelevalvelt </a:t>
            </a:r>
            <a:r>
              <a:rPr lang="et-EE" b="1" dirty="0" smtClean="0"/>
              <a:t>tegevusloa </a:t>
            </a:r>
            <a:r>
              <a:rPr lang="et-EE" dirty="0" smtClean="0"/>
              <a:t>ja väärtpaberiturg </a:t>
            </a:r>
          </a:p>
          <a:p>
            <a:r>
              <a:rPr lang="et-EE" b="1" dirty="0" smtClean="0"/>
              <a:t>F</a:t>
            </a:r>
            <a:r>
              <a:rPr lang="et-EE" b="1" dirty="0" smtClean="0"/>
              <a:t>iliaalide</a:t>
            </a:r>
            <a:r>
              <a:rPr lang="et-EE" dirty="0" smtClean="0"/>
              <a:t> </a:t>
            </a:r>
            <a:r>
              <a:rPr lang="et-EE" dirty="0" smtClean="0"/>
              <a:t>osas teostab esmast järelevalvet panga, </a:t>
            </a:r>
            <a:r>
              <a:rPr lang="et-EE" dirty="0" smtClean="0"/>
              <a:t>koduriigi järelevalveasutus</a:t>
            </a:r>
            <a:r>
              <a:rPr lang="et-EE" dirty="0" smtClean="0"/>
              <a:t>. </a:t>
            </a:r>
            <a:endParaRPr lang="et-EE" dirty="0" smtClean="0"/>
          </a:p>
          <a:p>
            <a:r>
              <a:rPr lang="et-EE" dirty="0" smtClean="0"/>
              <a:t>Filiaalide </a:t>
            </a:r>
            <a:r>
              <a:rPr lang="et-EE" dirty="0" smtClean="0"/>
              <a:t>kapitaliregulatsioon ja organisatsiooni ülesehitus on koduriigi järelevalve all, teenuste pakkumine asukohariigi järelevalve all. Rakendub koduriigi tagatisskeem.</a:t>
            </a:r>
          </a:p>
          <a:p>
            <a:r>
              <a:rPr lang="et-EE" dirty="0" smtClean="0"/>
              <a:t>Järelevalve on konsolideeritud, kolleegiumis on juhtiv roll koduriigi järelevalvel.</a:t>
            </a:r>
            <a:endParaRPr lang="et-E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Järelevalve paradigmade muutumine</a:t>
            </a:r>
            <a:endParaRPr lang="et-EE" dirty="0"/>
          </a:p>
        </p:txBody>
      </p:sp>
      <p:sp>
        <p:nvSpPr>
          <p:cNvPr id="3" name="Content Placeholder 2"/>
          <p:cNvSpPr>
            <a:spLocks noGrp="1"/>
          </p:cNvSpPr>
          <p:nvPr>
            <p:ph idx="1"/>
          </p:nvPr>
        </p:nvSpPr>
        <p:spPr/>
        <p:txBody>
          <a:bodyPr/>
          <a:lstStyle/>
          <a:p>
            <a:r>
              <a:rPr lang="et-EE" dirty="0" smtClean="0"/>
              <a:t>Karmimad regulatsioonid ja normatiivid</a:t>
            </a:r>
          </a:p>
          <a:p>
            <a:endParaRPr lang="et-EE" dirty="0" smtClean="0"/>
          </a:p>
          <a:p>
            <a:r>
              <a:rPr lang="et-EE" dirty="0" smtClean="0"/>
              <a:t>Finantsteenuste pakkumise detailsem reguleerimine</a:t>
            </a:r>
          </a:p>
          <a:p>
            <a:endParaRPr lang="et-EE" dirty="0" smtClean="0"/>
          </a:p>
          <a:p>
            <a:r>
              <a:rPr lang="et-EE" dirty="0" smtClean="0"/>
              <a:t>Regulatsioonide </a:t>
            </a:r>
            <a:r>
              <a:rPr lang="et-EE" dirty="0" smtClean="0"/>
              <a:t>erisuste </a:t>
            </a:r>
            <a:r>
              <a:rPr lang="et-EE" dirty="0" smtClean="0"/>
              <a:t>vähendamine </a:t>
            </a:r>
            <a:r>
              <a:rPr lang="et-EE" dirty="0" smtClean="0"/>
              <a:t>ja finantsjärelevalvelise praktika </a:t>
            </a:r>
            <a:r>
              <a:rPr lang="et-EE" dirty="0" smtClean="0"/>
              <a:t>ühtlustamine </a:t>
            </a:r>
            <a:endParaRPr lang="et-EE"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Mida arvasid liidrid</a:t>
            </a:r>
            <a:endParaRPr lang="en-US" dirty="0"/>
          </a:p>
        </p:txBody>
      </p:sp>
      <p:sp>
        <p:nvSpPr>
          <p:cNvPr id="3" name="Sisu kohatäide 2"/>
          <p:cNvSpPr>
            <a:spLocks noGrp="1"/>
          </p:cNvSpPr>
          <p:nvPr>
            <p:ph idx="1"/>
          </p:nvPr>
        </p:nvSpPr>
        <p:spPr/>
        <p:txBody>
          <a:bodyPr>
            <a:normAutofit fontScale="92500" lnSpcReduction="20000"/>
          </a:bodyPr>
          <a:lstStyle/>
          <a:p>
            <a:r>
              <a:rPr lang="et-EE" dirty="0" smtClean="0"/>
              <a:t>„ USA ja UK avaliku sektori raha on saanud finantskriisi lahendamisega rüüstatud.  Näib et ahnematest kõige ahnematele on avatud VIP-liin (juurdepääs) avaliku sektori varadele,“ </a:t>
            </a:r>
            <a:r>
              <a:rPr lang="et-EE" b="1" dirty="0" err="1" smtClean="0"/>
              <a:t>Anders</a:t>
            </a:r>
            <a:r>
              <a:rPr lang="et-EE" b="1" dirty="0" smtClean="0"/>
              <a:t> </a:t>
            </a:r>
            <a:r>
              <a:rPr lang="et-EE" b="1" dirty="0" err="1" smtClean="0"/>
              <a:t>Borg</a:t>
            </a:r>
            <a:r>
              <a:rPr lang="et-EE" b="1" dirty="0" smtClean="0"/>
              <a:t> </a:t>
            </a:r>
            <a:r>
              <a:rPr lang="et-EE" dirty="0" smtClean="0"/>
              <a:t>, Rootsi rahandusminister sügisel 2009</a:t>
            </a:r>
          </a:p>
          <a:p>
            <a:pPr>
              <a:buNone/>
            </a:pPr>
            <a:endParaRPr lang="et-EE" dirty="0" smtClean="0"/>
          </a:p>
          <a:p>
            <a:r>
              <a:rPr lang="et-EE" dirty="0" smtClean="0"/>
              <a:t>Kui see on kriis, siis sellises kriisis ma elada tahaksingi,"  peaminister </a:t>
            </a:r>
            <a:r>
              <a:rPr lang="et-EE" b="1" dirty="0" smtClean="0"/>
              <a:t>Andrus </a:t>
            </a:r>
            <a:r>
              <a:rPr lang="et-EE" b="1" dirty="0" err="1" smtClean="0"/>
              <a:t>Ansipi</a:t>
            </a:r>
            <a:r>
              <a:rPr lang="et-EE" b="1" dirty="0" smtClean="0"/>
              <a:t> </a:t>
            </a:r>
            <a:r>
              <a:rPr lang="et-EE" dirty="0" smtClean="0"/>
              <a:t>kõnest ajaleht Postimees arvamusliidrite lõunal 17. </a:t>
            </a:r>
            <a:r>
              <a:rPr lang="et-EE" dirty="0" err="1" smtClean="0"/>
              <a:t>veebraril</a:t>
            </a:r>
            <a:r>
              <a:rPr lang="et-EE" dirty="0" smtClean="0"/>
              <a:t> 2009</a:t>
            </a:r>
            <a:endParaRPr lang="en-US" dirty="0" smtClean="0">
              <a:solidFill>
                <a:schemeClr val="bg1"/>
              </a:solidFill>
            </a:endParaRP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Euroopa järelevalveasutused</a:t>
            </a:r>
            <a:endParaRPr lang="et-EE" dirty="0"/>
          </a:p>
        </p:txBody>
      </p:sp>
      <p:sp>
        <p:nvSpPr>
          <p:cNvPr id="3" name="Content Placeholder 2"/>
          <p:cNvSpPr>
            <a:spLocks noGrp="1"/>
          </p:cNvSpPr>
          <p:nvPr>
            <p:ph idx="1"/>
          </p:nvPr>
        </p:nvSpPr>
        <p:spPr/>
        <p:txBody>
          <a:bodyPr/>
          <a:lstStyle/>
          <a:p>
            <a:r>
              <a:rPr lang="et-EE" dirty="0" smtClean="0"/>
              <a:t>Euroopa Pangandusjärelevalve Asutus EBA (European Banking </a:t>
            </a:r>
            <a:r>
              <a:rPr lang="et-EE" dirty="0" smtClean="0"/>
              <a:t>Authority)</a:t>
            </a:r>
          </a:p>
          <a:p>
            <a:r>
              <a:rPr lang="et-EE" dirty="0" smtClean="0"/>
              <a:t>Euroopa </a:t>
            </a:r>
            <a:r>
              <a:rPr lang="et-EE" dirty="0" smtClean="0"/>
              <a:t>Kindlustus- ja Tööandjapensionide Järelevalveasutus EIOPA (European Insurance and Occupational Pensions </a:t>
            </a:r>
            <a:r>
              <a:rPr lang="et-EE" dirty="0" smtClean="0"/>
              <a:t>Authority)</a:t>
            </a:r>
          </a:p>
          <a:p>
            <a:r>
              <a:rPr lang="et-EE" dirty="0" smtClean="0"/>
              <a:t>Euroopa </a:t>
            </a:r>
            <a:r>
              <a:rPr lang="et-EE" dirty="0" smtClean="0"/>
              <a:t>Väärtpaberituru Järelevalve Asutus ESMA (European Securities and Markets Authority</a:t>
            </a:r>
            <a:r>
              <a:rPr lang="et-EE" dirty="0" smtClean="0"/>
              <a:t>)</a:t>
            </a:r>
            <a:endParaRPr lang="et-EE"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Euroopa järelevalveasutused</a:t>
            </a:r>
            <a:endParaRPr lang="et-EE" dirty="0"/>
          </a:p>
        </p:txBody>
      </p:sp>
      <p:sp>
        <p:nvSpPr>
          <p:cNvPr id="3" name="Content Placeholder 2"/>
          <p:cNvSpPr>
            <a:spLocks noGrp="1"/>
          </p:cNvSpPr>
          <p:nvPr>
            <p:ph idx="1"/>
          </p:nvPr>
        </p:nvSpPr>
        <p:spPr/>
        <p:txBody>
          <a:bodyPr>
            <a:normAutofit fontScale="92500" lnSpcReduction="10000"/>
          </a:bodyPr>
          <a:lstStyle/>
          <a:p>
            <a:r>
              <a:rPr lang="et-EE" dirty="0" smtClean="0"/>
              <a:t>R</a:t>
            </a:r>
            <a:r>
              <a:rPr lang="et-EE" dirty="0" smtClean="0"/>
              <a:t>ahastavad </a:t>
            </a:r>
            <a:r>
              <a:rPr lang="et-EE" dirty="0" smtClean="0"/>
              <a:t>liikmesriikide finantsjärelevalved ja Euroopa </a:t>
            </a:r>
            <a:r>
              <a:rPr lang="et-EE" dirty="0" smtClean="0"/>
              <a:t>Liit.</a:t>
            </a:r>
          </a:p>
          <a:p>
            <a:r>
              <a:rPr lang="et-EE" dirty="0" smtClean="0"/>
              <a:t>K</a:t>
            </a:r>
            <a:r>
              <a:rPr lang="et-EE" dirty="0" smtClean="0"/>
              <a:t>oordineerivad </a:t>
            </a:r>
            <a:r>
              <a:rPr lang="et-EE" dirty="0" smtClean="0"/>
              <a:t>liikmesriikide finantsjärelevalvete </a:t>
            </a:r>
            <a:r>
              <a:rPr lang="et-EE" dirty="0" smtClean="0"/>
              <a:t>tegevust;</a:t>
            </a:r>
          </a:p>
          <a:p>
            <a:r>
              <a:rPr lang="et-EE" dirty="0" smtClean="0"/>
              <a:t>T</a:t>
            </a:r>
            <a:r>
              <a:rPr lang="et-EE" dirty="0" smtClean="0"/>
              <a:t>öötavad </a:t>
            </a:r>
            <a:r>
              <a:rPr lang="et-EE" dirty="0" smtClean="0"/>
              <a:t>välja </a:t>
            </a:r>
            <a:r>
              <a:rPr lang="et-EE" dirty="0" smtClean="0"/>
              <a:t>ettepanekuid </a:t>
            </a:r>
            <a:r>
              <a:rPr lang="et-EE" dirty="0" smtClean="0"/>
              <a:t>Euroopa Komisjonile õigusaktide </a:t>
            </a:r>
            <a:r>
              <a:rPr lang="et-EE" dirty="0" smtClean="0"/>
              <a:t>kehtestamiseks (võivad </a:t>
            </a:r>
            <a:r>
              <a:rPr lang="et-EE" dirty="0" smtClean="0"/>
              <a:t>olla ka otsekohalduvad ja liikmesriigi õiguse suhtes </a:t>
            </a:r>
            <a:r>
              <a:rPr lang="et-EE" dirty="0" smtClean="0"/>
              <a:t>ülimuslikud);</a:t>
            </a:r>
          </a:p>
          <a:p>
            <a:r>
              <a:rPr lang="et-EE" dirty="0" smtClean="0"/>
              <a:t>Võivad </a:t>
            </a:r>
            <a:r>
              <a:rPr lang="et-EE" dirty="0" smtClean="0"/>
              <a:t>kehtestada liikmesriikide järelevalveasutustele juhiseid ja soovitusi.</a:t>
            </a:r>
          </a:p>
          <a:p>
            <a:endParaRPr lang="et-EE"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ESRB</a:t>
            </a:r>
            <a:endParaRPr lang="et-EE" dirty="0"/>
          </a:p>
        </p:txBody>
      </p:sp>
      <p:sp>
        <p:nvSpPr>
          <p:cNvPr id="3" name="Content Placeholder 2"/>
          <p:cNvSpPr>
            <a:spLocks noGrp="1"/>
          </p:cNvSpPr>
          <p:nvPr>
            <p:ph idx="1"/>
          </p:nvPr>
        </p:nvSpPr>
        <p:spPr/>
        <p:txBody>
          <a:bodyPr/>
          <a:lstStyle/>
          <a:p>
            <a:r>
              <a:rPr lang="et-EE" dirty="0" smtClean="0"/>
              <a:t>2011. aastast alustas tegevust ka </a:t>
            </a:r>
            <a:r>
              <a:rPr lang="et-EE" b="1" dirty="0" smtClean="0"/>
              <a:t>Euroopa Süsteemsete Riskide Nõukogu</a:t>
            </a:r>
            <a:r>
              <a:rPr lang="et-EE" dirty="0" smtClean="0"/>
              <a:t> </a:t>
            </a:r>
            <a:r>
              <a:rPr lang="et-EE" b="1" dirty="0" smtClean="0"/>
              <a:t>ESRB</a:t>
            </a:r>
            <a:r>
              <a:rPr lang="et-EE" dirty="0" smtClean="0"/>
              <a:t>, mis tegeleb võimalike regionaalset finantsstabiilsust ohustavate küsimustega. Esimesed viis aastat juhatab nõukogu Euroopa Keskpank. Liikmesriikide finantsjärelevalvetel on siin hääleõiguseta osaleja staatus.</a:t>
            </a:r>
          </a:p>
          <a:p>
            <a:endParaRPr lang="et-EE"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Pangandusliit</a:t>
            </a:r>
            <a:endParaRPr lang="et-EE" dirty="0"/>
          </a:p>
        </p:txBody>
      </p:sp>
      <p:sp>
        <p:nvSpPr>
          <p:cNvPr id="3" name="Content Placeholder 2"/>
          <p:cNvSpPr>
            <a:spLocks noGrp="1"/>
          </p:cNvSpPr>
          <p:nvPr>
            <p:ph idx="1"/>
          </p:nvPr>
        </p:nvSpPr>
        <p:spPr/>
        <p:txBody>
          <a:bodyPr>
            <a:normAutofit/>
          </a:bodyPr>
          <a:lstStyle/>
          <a:p>
            <a:r>
              <a:rPr lang="et-EE" dirty="0" smtClean="0"/>
              <a:t>EKP hakkab Euroopa Komisjoni ettepaneku kohaselt teostama järelevalvet 6000 eurotsooni panga </a:t>
            </a:r>
            <a:r>
              <a:rPr lang="et-EE" dirty="0" smtClean="0"/>
              <a:t>üle.?</a:t>
            </a:r>
          </a:p>
          <a:p>
            <a:r>
              <a:rPr lang="et-EE" dirty="0" smtClean="0"/>
              <a:t> </a:t>
            </a:r>
            <a:r>
              <a:rPr lang="et-EE" dirty="0" smtClean="0"/>
              <a:t>Euroopa Keskpangale antava mandaadi puhul räägitakse üldiselt vaid kapitalijärelevalvest ja kitsendavalt isegi vaid usaldatavusnormatiivide täitmise alasest järelevalvest. </a:t>
            </a:r>
          </a:p>
          <a:p>
            <a:endParaRPr lang="et-EE"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Pangandusliit</a:t>
            </a:r>
            <a:endParaRPr lang="et-EE" dirty="0"/>
          </a:p>
        </p:txBody>
      </p:sp>
      <p:sp>
        <p:nvSpPr>
          <p:cNvPr id="3" name="Content Placeholder 2"/>
          <p:cNvSpPr>
            <a:spLocks noGrp="1"/>
          </p:cNvSpPr>
          <p:nvPr>
            <p:ph idx="1"/>
          </p:nvPr>
        </p:nvSpPr>
        <p:spPr/>
        <p:txBody>
          <a:bodyPr>
            <a:normAutofit lnSpcReduction="10000"/>
          </a:bodyPr>
          <a:lstStyle/>
          <a:p>
            <a:r>
              <a:rPr lang="et-EE" dirty="0" smtClean="0"/>
              <a:t>Üle 90% </a:t>
            </a:r>
            <a:r>
              <a:rPr lang="et-EE" dirty="0" smtClean="0"/>
              <a:t>Eesti </a:t>
            </a:r>
            <a:r>
              <a:rPr lang="et-EE" dirty="0" smtClean="0"/>
              <a:t>pangandusturust hoiavad enda käes Põhjamaade pangandusgrupid, mille emapank asub väljaspool eurotsooni. Komisjoni ettepaneku kohaselt ei ulatu EKP järelevalve eurotsooniväliste pankade ja eurotsoonis asuvate mitte-eurotsooni pankade filiaalideni, mille üle </a:t>
            </a:r>
            <a:r>
              <a:rPr lang="et-EE" dirty="0" smtClean="0"/>
              <a:t>teostaksid </a:t>
            </a:r>
            <a:r>
              <a:rPr lang="et-EE" dirty="0" smtClean="0"/>
              <a:t>ka edaspidi järelevalvet päritoluriigi finantsinspektsioonid.</a:t>
            </a:r>
            <a:endParaRPr lang="et-EE"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Kapitalijärelevalve</a:t>
            </a:r>
            <a:endParaRPr lang="et-EE" dirty="0"/>
          </a:p>
        </p:txBody>
      </p:sp>
      <p:sp>
        <p:nvSpPr>
          <p:cNvPr id="3" name="Content Placeholder 2"/>
          <p:cNvSpPr>
            <a:spLocks noGrp="1"/>
          </p:cNvSpPr>
          <p:nvPr>
            <p:ph idx="1"/>
          </p:nvPr>
        </p:nvSpPr>
        <p:spPr/>
        <p:txBody>
          <a:bodyPr>
            <a:normAutofit fontScale="62500" lnSpcReduction="20000"/>
          </a:bodyPr>
          <a:lstStyle/>
          <a:p>
            <a:r>
              <a:rPr lang="et-EE" u="sng" dirty="0" smtClean="0"/>
              <a:t>Järelevalve </a:t>
            </a:r>
            <a:r>
              <a:rPr lang="et-EE" u="sng" dirty="0" smtClean="0"/>
              <a:t>usaldatavusnormatiivide </a:t>
            </a:r>
            <a:r>
              <a:rPr lang="et-EE" u="sng" dirty="0" smtClean="0"/>
              <a:t>üle, </a:t>
            </a:r>
            <a:r>
              <a:rPr lang="et-EE" dirty="0" smtClean="0"/>
              <a:t>mida pangad peavad </a:t>
            </a:r>
            <a:r>
              <a:rPr lang="et-EE" dirty="0" smtClean="0"/>
              <a:t>täitma, et tagada riskide haldamine ja hoiustajate raha säilimine. </a:t>
            </a:r>
            <a:endParaRPr lang="et-EE" dirty="0" smtClean="0"/>
          </a:p>
          <a:p>
            <a:endParaRPr lang="et-EE" dirty="0" smtClean="0"/>
          </a:p>
          <a:p>
            <a:r>
              <a:rPr lang="et-EE" dirty="0" smtClean="0"/>
              <a:t>K</a:t>
            </a:r>
            <a:r>
              <a:rPr lang="et-EE" dirty="0" smtClean="0"/>
              <a:t>uidas </a:t>
            </a:r>
            <a:r>
              <a:rPr lang="et-EE" dirty="0" smtClean="0"/>
              <a:t>toimub </a:t>
            </a:r>
            <a:r>
              <a:rPr lang="et-EE" b="1" dirty="0" smtClean="0"/>
              <a:t>omakapitali</a:t>
            </a:r>
            <a:r>
              <a:rPr lang="et-EE" dirty="0" smtClean="0"/>
              <a:t> </a:t>
            </a:r>
            <a:r>
              <a:rPr lang="et-EE" dirty="0" smtClean="0"/>
              <a:t>arvestus</a:t>
            </a:r>
          </a:p>
          <a:p>
            <a:endParaRPr lang="et-EE" dirty="0" smtClean="0"/>
          </a:p>
          <a:p>
            <a:r>
              <a:rPr lang="et-EE" b="1" dirty="0" smtClean="0"/>
              <a:t>K</a:t>
            </a:r>
            <a:r>
              <a:rPr lang="et-EE" b="1" dirty="0" smtClean="0"/>
              <a:t>apitali </a:t>
            </a:r>
            <a:r>
              <a:rPr lang="et-EE" b="1" dirty="0" smtClean="0"/>
              <a:t>adekvaatsus</a:t>
            </a:r>
            <a:r>
              <a:rPr lang="et-EE" dirty="0" smtClean="0"/>
              <a:t> </a:t>
            </a:r>
            <a:r>
              <a:rPr lang="et-EE" dirty="0" smtClean="0"/>
              <a:t>, kas see vastab </a:t>
            </a:r>
            <a:r>
              <a:rPr lang="et-EE" dirty="0" smtClean="0"/>
              <a:t>suhtele 1 euro </a:t>
            </a:r>
            <a:r>
              <a:rPr lang="et-EE" dirty="0" smtClean="0"/>
              <a:t>omakapitali – 9 eurot laenukapitali</a:t>
            </a:r>
          </a:p>
          <a:p>
            <a:endParaRPr lang="et-EE" dirty="0" smtClean="0"/>
          </a:p>
          <a:p>
            <a:r>
              <a:rPr lang="et-EE" b="1" dirty="0" smtClean="0"/>
              <a:t>Riskikaalud ja nende määramise metoodika. Riskikontsentratsioon</a:t>
            </a:r>
            <a:r>
              <a:rPr lang="et-EE" b="1" dirty="0" smtClean="0"/>
              <a:t>.</a:t>
            </a:r>
          </a:p>
          <a:p>
            <a:endParaRPr lang="et-EE" dirty="0" smtClean="0"/>
          </a:p>
          <a:p>
            <a:r>
              <a:rPr lang="et-EE" b="1" dirty="0" smtClean="0"/>
              <a:t>Likviidsuse </a:t>
            </a:r>
            <a:r>
              <a:rPr lang="et-EE" b="1" dirty="0" smtClean="0"/>
              <a:t>olukord: likviidsete varade osakaal koguvaradest ja lühiajalistest </a:t>
            </a:r>
            <a:r>
              <a:rPr lang="et-EE" b="1" dirty="0" smtClean="0"/>
              <a:t>kohustustest</a:t>
            </a:r>
          </a:p>
          <a:p>
            <a:endParaRPr lang="et-EE" b="1" dirty="0" smtClean="0"/>
          </a:p>
          <a:p>
            <a:r>
              <a:rPr lang="et-EE" b="1" dirty="0" smtClean="0"/>
              <a:t>Viivislaenude tase</a:t>
            </a:r>
            <a:endParaRPr lang="et-EE" b="1" dirty="0" smtClean="0"/>
          </a:p>
          <a:p>
            <a:pPr>
              <a:buNone/>
            </a:pPr>
            <a:r>
              <a:rPr lang="et-EE" dirty="0" smtClean="0"/>
              <a:t/>
            </a:r>
            <a:br>
              <a:rPr lang="et-EE" dirty="0" smtClean="0"/>
            </a:br>
            <a:endParaRPr lang="et-EE"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Kapitalijärelevalve</a:t>
            </a:r>
            <a:endParaRPr lang="et-EE" dirty="0"/>
          </a:p>
        </p:txBody>
      </p:sp>
      <p:sp>
        <p:nvSpPr>
          <p:cNvPr id="3" name="Content Placeholder 2"/>
          <p:cNvSpPr>
            <a:spLocks noGrp="1"/>
          </p:cNvSpPr>
          <p:nvPr>
            <p:ph idx="1"/>
          </p:nvPr>
        </p:nvSpPr>
        <p:spPr/>
        <p:txBody>
          <a:bodyPr>
            <a:normAutofit/>
          </a:bodyPr>
          <a:lstStyle/>
          <a:p>
            <a:endParaRPr lang="et-EE" u="sng" dirty="0" smtClean="0"/>
          </a:p>
          <a:p>
            <a:r>
              <a:rPr lang="et-EE" u="sng" dirty="0" smtClean="0"/>
              <a:t>Operatsioonirisk</a:t>
            </a:r>
            <a:endParaRPr lang="et-EE" dirty="0" smtClean="0"/>
          </a:p>
          <a:p>
            <a:pPr>
              <a:buNone/>
            </a:pPr>
            <a:r>
              <a:rPr lang="et-EE" dirty="0" smtClean="0"/>
              <a:t>   </a:t>
            </a:r>
            <a:r>
              <a:rPr lang="et-EE" sz="2400" dirty="0" smtClean="0"/>
              <a:t>Infotehnoloogiast tulenevad riskid</a:t>
            </a:r>
            <a:endParaRPr lang="et-EE" sz="2400" dirty="0" smtClean="0"/>
          </a:p>
          <a:p>
            <a:r>
              <a:rPr lang="et-EE" u="sng" dirty="0" smtClean="0"/>
              <a:t>Turule sisenemine ja juhtide usaldatavusnõuded </a:t>
            </a:r>
          </a:p>
          <a:p>
            <a:pPr>
              <a:buNone/>
            </a:pPr>
            <a:r>
              <a:rPr lang="et-EE" b="1" dirty="0" smtClean="0"/>
              <a:t>   </a:t>
            </a:r>
            <a:r>
              <a:rPr lang="et-EE" sz="2400" dirty="0" smtClean="0"/>
              <a:t>Panganduses </a:t>
            </a:r>
            <a:r>
              <a:rPr lang="et-EE" sz="2400" dirty="0" smtClean="0"/>
              <a:t>ei tule karta mitte ainult nõrka laenuportfelli, ebakindlat refinantseerimist või langevaid turge, vaid ka sektorisse trügivaid </a:t>
            </a:r>
            <a:r>
              <a:rPr lang="et-EE" sz="2400" dirty="0" smtClean="0"/>
              <a:t>kriminaale</a:t>
            </a:r>
            <a:endParaRPr lang="et-EE" sz="2400" dirty="0" smtClean="0"/>
          </a:p>
          <a:p>
            <a:endParaRPr lang="et-E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dirty="0" smtClean="0"/>
              <a:t>Mis on (laenu)raha? </a:t>
            </a:r>
            <a:endParaRPr lang="en-US" dirty="0"/>
          </a:p>
        </p:txBody>
      </p:sp>
      <p:sp>
        <p:nvSpPr>
          <p:cNvPr id="3" name="Sisu kohatäide 2"/>
          <p:cNvSpPr>
            <a:spLocks noGrp="1"/>
          </p:cNvSpPr>
          <p:nvPr>
            <p:ph idx="1"/>
          </p:nvPr>
        </p:nvSpPr>
        <p:spPr/>
        <p:txBody>
          <a:bodyPr>
            <a:noAutofit/>
          </a:bodyPr>
          <a:lstStyle/>
          <a:p>
            <a:pPr>
              <a:buNone/>
            </a:pPr>
            <a:endParaRPr lang="en-US" sz="2000" dirty="0" smtClean="0"/>
          </a:p>
          <a:p>
            <a:r>
              <a:rPr lang="et-EE" sz="2000" dirty="0" smtClean="0"/>
              <a:t>Enam ammu (II Maailmasõja lõpust alates) ei ole pank asutus, mis võtab vastu hoiuseid ja laenab hoiustatud raha välja. Suurem osa rahast kaasatakse  rahaturult, kus laenuandja ja -võtja saavad kokku. Pank saab laenu ka keskpangast, kellel on raha emiteerimise suveräänne õigus.</a:t>
            </a:r>
          </a:p>
          <a:p>
            <a:endParaRPr lang="et-EE" sz="2000" dirty="0" smtClean="0"/>
          </a:p>
          <a:p>
            <a:pPr>
              <a:buNone/>
            </a:pPr>
            <a:r>
              <a:rPr lang="et-EE" sz="2000" dirty="0" smtClean="0"/>
              <a:t>      HOIUSED</a:t>
            </a:r>
          </a:p>
          <a:p>
            <a:pPr>
              <a:buNone/>
            </a:pPr>
            <a:endParaRPr lang="et-EE" sz="2000" dirty="0" smtClean="0"/>
          </a:p>
          <a:p>
            <a:pPr>
              <a:buNone/>
            </a:pPr>
            <a:r>
              <a:rPr lang="et-EE" sz="2000" dirty="0" smtClean="0"/>
              <a:t>      RAHATURG</a:t>
            </a:r>
          </a:p>
          <a:p>
            <a:pPr>
              <a:buNone/>
            </a:pPr>
            <a:endParaRPr lang="et-EE" sz="2000" dirty="0" smtClean="0"/>
          </a:p>
          <a:p>
            <a:pPr>
              <a:buNone/>
            </a:pPr>
            <a:r>
              <a:rPr lang="et-EE" sz="2000" dirty="0" smtClean="0"/>
              <a:t>      KESKPANGAD</a:t>
            </a:r>
            <a:br>
              <a:rPr lang="et-EE" sz="2000" dirty="0" smtClean="0"/>
            </a:br>
            <a:endParaRPr lang="et-EE" sz="2000" dirty="0" smtClean="0"/>
          </a:p>
          <a:p>
            <a:pPr>
              <a:buNone/>
            </a:pPr>
            <a:r>
              <a:rPr lang="et-EE" sz="2000" dirty="0" smtClean="0"/>
              <a:t>    </a:t>
            </a:r>
            <a:endParaRPr lang="en-US" sz="20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Tänane Eesti</a:t>
            </a:r>
            <a:endParaRPr lang="en-US" dirty="0"/>
          </a:p>
        </p:txBody>
      </p:sp>
      <p:sp>
        <p:nvSpPr>
          <p:cNvPr id="3" name="Sisu kohatäide 2"/>
          <p:cNvSpPr>
            <a:spLocks noGrp="1"/>
          </p:cNvSpPr>
          <p:nvPr>
            <p:ph idx="1"/>
          </p:nvPr>
        </p:nvSpPr>
        <p:spPr/>
        <p:txBody>
          <a:bodyPr>
            <a:normAutofit fontScale="70000" lnSpcReduction="20000"/>
          </a:bodyPr>
          <a:lstStyle/>
          <a:p>
            <a:pPr>
              <a:buNone/>
            </a:pPr>
            <a:endParaRPr lang="en-US" dirty="0" smtClean="0"/>
          </a:p>
          <a:p>
            <a:r>
              <a:rPr lang="et-EE" dirty="0" smtClean="0"/>
              <a:t>Kapitali adekvaatsus - pankade kapitaliadekvaatsuse tase peab 2012. aasta 30. juuniks olema vähemalt 9 protsenti ehk iga väljalaenatud euro kohta peab olema 9-protsendiline kate. Praegu on see 4 protsenti. Sama laenuportfelli kohta on vaja nüüd rohkem kapitali.</a:t>
            </a:r>
          </a:p>
          <a:p>
            <a:endParaRPr lang="en-US" dirty="0" smtClean="0"/>
          </a:p>
          <a:p>
            <a:r>
              <a:rPr lang="et-EE" dirty="0" smtClean="0"/>
              <a:t>Uute karmimate nõudmiste tõttu puudutab lisakapitalinõue Eestis </a:t>
            </a:r>
            <a:r>
              <a:rPr lang="et-EE" dirty="0" err="1" smtClean="0"/>
              <a:t>Marfin</a:t>
            </a:r>
            <a:r>
              <a:rPr lang="et-EE" dirty="0" smtClean="0"/>
              <a:t> Panka ja lisakapitali vajab grupi tasandil ka </a:t>
            </a:r>
            <a:r>
              <a:rPr lang="et-EE" dirty="0" err="1" smtClean="0"/>
              <a:t>Swedbank</a:t>
            </a:r>
            <a:r>
              <a:rPr lang="et-EE" dirty="0" smtClean="0"/>
              <a:t>. Täpsemad nõuded saavad selgeks detsembriks, mil pankadel tuleb esitada detailne plaan, kuidas nad kavatsevad uued kapitali adekvaatsuse nõuded täita.</a:t>
            </a:r>
            <a:br>
              <a:rPr lang="et-EE" dirty="0" smtClean="0"/>
            </a:br>
            <a:endParaRPr lang="en-US" dirty="0" smtClean="0"/>
          </a:p>
          <a:p>
            <a:r>
              <a:rPr lang="et-EE" dirty="0" smtClean="0"/>
              <a:t>Likviidsus – likviidsuse reguleerimine on üsna tundmatu maa.</a:t>
            </a:r>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Finantsteenuste järelevalve</a:t>
            </a:r>
            <a:endParaRPr lang="et-EE" dirty="0"/>
          </a:p>
        </p:txBody>
      </p:sp>
      <p:sp>
        <p:nvSpPr>
          <p:cNvPr id="3" name="Content Placeholder 2"/>
          <p:cNvSpPr>
            <a:spLocks noGrp="1"/>
          </p:cNvSpPr>
          <p:nvPr>
            <p:ph idx="1"/>
          </p:nvPr>
        </p:nvSpPr>
        <p:spPr/>
        <p:txBody>
          <a:bodyPr/>
          <a:lstStyle/>
          <a:p>
            <a:endParaRPr lang="et-EE" dirty="0" smtClean="0"/>
          </a:p>
          <a:p>
            <a:r>
              <a:rPr lang="et-EE" dirty="0" smtClean="0"/>
              <a:t>Kas järelevalve toimib siin õiguse või õigluse alusel?</a:t>
            </a:r>
          </a:p>
          <a:p>
            <a:endParaRPr lang="et-EE" dirty="0" smtClean="0"/>
          </a:p>
          <a:p>
            <a:endParaRPr lang="et-EE" dirty="0" smtClean="0"/>
          </a:p>
          <a:p>
            <a:r>
              <a:rPr lang="et-EE" dirty="0" smtClean="0"/>
              <a:t>Näiteks hübriidtooted: investeerimishoius, investeerimisriskiga elukindlustus, laste kogumiskindlustus jne</a:t>
            </a:r>
            <a:endParaRPr lang="et-EE"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Investeerimisfondid</a:t>
            </a:r>
            <a:endParaRPr lang="et-EE" dirty="0"/>
          </a:p>
        </p:txBody>
      </p:sp>
      <p:sp>
        <p:nvSpPr>
          <p:cNvPr id="3" name="Content Placeholder 2"/>
          <p:cNvSpPr>
            <a:spLocks noGrp="1"/>
          </p:cNvSpPr>
          <p:nvPr>
            <p:ph idx="1"/>
          </p:nvPr>
        </p:nvSpPr>
        <p:spPr/>
        <p:txBody>
          <a:bodyPr>
            <a:normAutofit fontScale="77500" lnSpcReduction="20000"/>
          </a:bodyPr>
          <a:lstStyle/>
          <a:p>
            <a:r>
              <a:rPr lang="et-EE" dirty="0" smtClean="0"/>
              <a:t>Investeerimisfond on ühisteks investeeringuteks loodud vara kogum, mille eesmärgiks on </a:t>
            </a:r>
            <a:r>
              <a:rPr lang="et-EE" dirty="0" smtClean="0"/>
              <a:t>sellelt tulu </a:t>
            </a:r>
            <a:r>
              <a:rPr lang="et-EE" dirty="0" smtClean="0"/>
              <a:t>teenimine. Investeerimisfond laseb välja, st pakub müügiks osakuid ja paigutab osakute väljalaskmisest saadud raha erinevatesse finantsinstrumentidesse ja varadesse -  näiteks ettevõtete </a:t>
            </a:r>
            <a:r>
              <a:rPr lang="et-EE" dirty="0" smtClean="0"/>
              <a:t>aktsiatesse, </a:t>
            </a:r>
            <a:r>
              <a:rPr lang="et-EE" dirty="0" smtClean="0"/>
              <a:t>valitsuste </a:t>
            </a:r>
            <a:r>
              <a:rPr lang="et-EE" dirty="0" smtClean="0"/>
              <a:t>võlakirjadesse </a:t>
            </a:r>
            <a:r>
              <a:rPr lang="et-EE" dirty="0" smtClean="0"/>
              <a:t>jms. </a:t>
            </a:r>
            <a:endParaRPr lang="et-EE" dirty="0" smtClean="0"/>
          </a:p>
          <a:p>
            <a:r>
              <a:rPr lang="et-EE" dirty="0" smtClean="0"/>
              <a:t>Investeerimisfondi </a:t>
            </a:r>
            <a:r>
              <a:rPr lang="et-EE" dirty="0" smtClean="0"/>
              <a:t>riskitaseme </a:t>
            </a:r>
            <a:r>
              <a:rPr lang="et-EE" dirty="0" smtClean="0"/>
              <a:t>määrab </a:t>
            </a:r>
            <a:r>
              <a:rPr lang="et-EE" dirty="0" smtClean="0"/>
              <a:t>see, millesse fondi vara investeeritakse ehk </a:t>
            </a:r>
            <a:r>
              <a:rPr lang="et-EE" dirty="0" smtClean="0"/>
              <a:t>minvesteeringu </a:t>
            </a:r>
            <a:r>
              <a:rPr lang="et-EE" dirty="0" smtClean="0"/>
              <a:t>alusvara.</a:t>
            </a:r>
          </a:p>
          <a:p>
            <a:r>
              <a:rPr lang="et-EE" dirty="0" smtClean="0"/>
              <a:t>Investeerimisfondi tegevusel on reeglid (seadused, määrused, direktiivid; fondi tingimused ja prospekt). </a:t>
            </a:r>
          </a:p>
          <a:p>
            <a:endParaRPr lang="et-EE"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Investeerimisfondid</a:t>
            </a:r>
            <a:endParaRPr lang="et-EE" dirty="0"/>
          </a:p>
        </p:txBody>
      </p:sp>
      <p:sp>
        <p:nvSpPr>
          <p:cNvPr id="3" name="Content Placeholder 2"/>
          <p:cNvSpPr>
            <a:spLocks noGrp="1"/>
          </p:cNvSpPr>
          <p:nvPr>
            <p:ph idx="1"/>
          </p:nvPr>
        </p:nvSpPr>
        <p:spPr/>
        <p:txBody>
          <a:bodyPr>
            <a:normAutofit fontScale="77500" lnSpcReduction="20000"/>
          </a:bodyPr>
          <a:lstStyle/>
          <a:p>
            <a:r>
              <a:rPr lang="et-EE" u="sng" dirty="0" smtClean="0"/>
              <a:t>Fondi tingimused</a:t>
            </a:r>
            <a:r>
              <a:rPr lang="et-EE" dirty="0" smtClean="0"/>
              <a:t>: dokument</a:t>
            </a:r>
            <a:r>
              <a:rPr lang="et-EE" dirty="0" smtClean="0"/>
              <a:t>, kus on kirjas fondi tegevuse olulisemad põhimõtted nagu näiteks fondivalitseja kohustused fondi varade valitsemisel; fondivalitseja ja fondi osakuomanike õigused ja kohustused; fondi investeerimispoliitika ja instrumendid, millesse fond võib investeerida; fondi arvel makstavate tasude määrad ja maksmise kord, osakute väljalaske ja tagasivõtmise korraldamine jms. </a:t>
            </a:r>
            <a:endParaRPr lang="et-EE" dirty="0" smtClean="0"/>
          </a:p>
          <a:p>
            <a:r>
              <a:rPr lang="et-EE" u="sng" dirty="0" smtClean="0"/>
              <a:t>Fondi prospekt</a:t>
            </a:r>
            <a:r>
              <a:rPr lang="et-EE" dirty="0" smtClean="0"/>
              <a:t>: lisaks </a:t>
            </a:r>
            <a:r>
              <a:rPr lang="et-EE" dirty="0" smtClean="0"/>
              <a:t>fondi tingimustele koostab fondivalitseja avaliku fondi pakkumise kohta prospekti, eurofondide puhul ka lihtsustatud prospekti. Fondi prospekt on müügidokument, kus on välja toodud kõige olulisem informatsioon.</a:t>
            </a:r>
          </a:p>
          <a:p>
            <a:endParaRPr lang="et-EE"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Fondivalitseja</a:t>
            </a:r>
            <a:endParaRPr lang="et-EE" dirty="0"/>
          </a:p>
        </p:txBody>
      </p:sp>
      <p:sp>
        <p:nvSpPr>
          <p:cNvPr id="3" name="Content Placeholder 2"/>
          <p:cNvSpPr>
            <a:spLocks noGrp="1"/>
          </p:cNvSpPr>
          <p:nvPr>
            <p:ph idx="1"/>
          </p:nvPr>
        </p:nvSpPr>
        <p:spPr/>
        <p:txBody>
          <a:bodyPr/>
          <a:lstStyle/>
          <a:p>
            <a:r>
              <a:rPr lang="et-EE" dirty="0" smtClean="0"/>
              <a:t>Investeerimisfonde tohib juhtida professionaalne fondijuht (isik) ja fondivalitseja (aktsiaselts). Fondivalitseja </a:t>
            </a:r>
            <a:r>
              <a:rPr lang="et-EE" dirty="0" smtClean="0"/>
              <a:t>peamiseks </a:t>
            </a:r>
            <a:r>
              <a:rPr lang="et-EE" dirty="0" smtClean="0"/>
              <a:t>ja püsivaks tegevuseks on aktsiaseltsina asutatud fondi vara või lepingulise fondi valitsemine. Fondivalitseja võib valitseda mitut fondi. </a:t>
            </a:r>
            <a:endParaRPr lang="et-EE"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Fondide järelevalve</a:t>
            </a:r>
            <a:endParaRPr lang="et-EE" dirty="0"/>
          </a:p>
        </p:txBody>
      </p:sp>
      <p:sp>
        <p:nvSpPr>
          <p:cNvPr id="3" name="Content Placeholder 2"/>
          <p:cNvSpPr>
            <a:spLocks noGrp="1"/>
          </p:cNvSpPr>
          <p:nvPr>
            <p:ph idx="1"/>
          </p:nvPr>
        </p:nvSpPr>
        <p:spPr/>
        <p:txBody>
          <a:bodyPr>
            <a:normAutofit fontScale="85000" lnSpcReduction="20000"/>
          </a:bodyPr>
          <a:lstStyle/>
          <a:p>
            <a:r>
              <a:rPr lang="et-EE" dirty="0" smtClean="0"/>
              <a:t>Fondi vara tuleb anda depositooriumisse hoiule.</a:t>
            </a:r>
          </a:p>
          <a:p>
            <a:r>
              <a:rPr lang="et-EE" dirty="0" smtClean="0"/>
              <a:t>Investeerimisfondidele rakendub järelevalve ja </a:t>
            </a:r>
            <a:r>
              <a:rPr lang="et-EE" dirty="0" smtClean="0"/>
              <a:t>kontroll : Finantsinspektsioon</a:t>
            </a:r>
            <a:r>
              <a:rPr lang="et-EE" dirty="0" smtClean="0"/>
              <a:t>, ESMA, depositoorium, avalikkus, </a:t>
            </a:r>
            <a:r>
              <a:rPr lang="et-EE" dirty="0" smtClean="0"/>
              <a:t>meedia. </a:t>
            </a:r>
          </a:p>
          <a:p>
            <a:r>
              <a:rPr lang="et-EE" dirty="0" smtClean="0"/>
              <a:t>Finantsjärelevalve </a:t>
            </a:r>
            <a:r>
              <a:rPr lang="et-EE" dirty="0" smtClean="0"/>
              <a:t>kontrollib </a:t>
            </a:r>
            <a:r>
              <a:rPr lang="et-EE" dirty="0" smtClean="0"/>
              <a:t>reeglite täitmist, kuid üheski riigis ei kontrolli riiklik finantsjärelevalve ühe või teise investeeringu otstarbekust. </a:t>
            </a:r>
            <a:endParaRPr lang="et-EE" dirty="0" smtClean="0"/>
          </a:p>
          <a:p>
            <a:r>
              <a:rPr lang="et-EE" dirty="0" smtClean="0"/>
              <a:t>Kahju </a:t>
            </a:r>
            <a:r>
              <a:rPr lang="et-EE" dirty="0" smtClean="0"/>
              <a:t>hüvitamist saab järelevalve nõuda ainult siis, kui üks või teine konkreetne investeering on olnud vastuolus mõne õigusakti või fondi tingimustega. </a:t>
            </a:r>
            <a:endParaRPr lang="et-EE"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Fondide tüübid</a:t>
            </a:r>
            <a:endParaRPr lang="et-EE" dirty="0"/>
          </a:p>
        </p:txBody>
      </p:sp>
      <p:sp>
        <p:nvSpPr>
          <p:cNvPr id="3" name="Content Placeholder 2"/>
          <p:cNvSpPr>
            <a:spLocks noGrp="1"/>
          </p:cNvSpPr>
          <p:nvPr>
            <p:ph idx="1"/>
          </p:nvPr>
        </p:nvSpPr>
        <p:spPr/>
        <p:txBody>
          <a:bodyPr>
            <a:normAutofit fontScale="70000" lnSpcReduction="20000"/>
          </a:bodyPr>
          <a:lstStyle/>
          <a:p>
            <a:r>
              <a:rPr lang="et-EE" b="1" dirty="0" smtClean="0"/>
              <a:t>Lepinguline fond (</a:t>
            </a:r>
            <a:r>
              <a:rPr lang="et-EE" dirty="0" smtClean="0"/>
              <a:t>contractual fund) ei ole juriidiline isik. Fond luuakse vara kogumina, mille suhtes sätestatakse õigused ja kohustused fondi tingimustes. Fondi tingimused on  </a:t>
            </a:r>
            <a:r>
              <a:rPr lang="et-EE" dirty="0" smtClean="0"/>
              <a:t>leping </a:t>
            </a:r>
            <a:r>
              <a:rPr lang="et-EE" dirty="0" smtClean="0"/>
              <a:t>osakuomanike ja fondivalitseja vahel. </a:t>
            </a:r>
            <a:endParaRPr lang="et-EE" dirty="0" smtClean="0"/>
          </a:p>
          <a:p>
            <a:endParaRPr lang="et-EE" dirty="0" smtClean="0"/>
          </a:p>
          <a:p>
            <a:r>
              <a:rPr lang="et-EE" b="1" dirty="0" smtClean="0"/>
              <a:t>Äriühing investeerimisfondina</a:t>
            </a:r>
            <a:r>
              <a:rPr lang="et-EE" dirty="0" smtClean="0"/>
              <a:t> (corporate fund). Näiteks Eestis saab luua fondi ka aktsiaseltsina. Rahvusvaheliselt tunnustatud mõistetest on kasutusel SICAF (Societe d´Investissement Collectif a Capital Fixe) ja SICAV (Societe d´Investissement Collectif a Capital Variable). Need on Luksemburgis ja Prantsusmaal kasutatavad äriühingu tüüpi fondid, millest esimene on kinnist tüüpi ning teine avatud tüüpi fond. Mutual Fund on Ameerika Ühendriikides kasutatav äriühingu tüüpi investeerimisfond.</a:t>
            </a:r>
          </a:p>
          <a:p>
            <a:endParaRPr lang="et-EE"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Avatud ja kinnine fond</a:t>
            </a:r>
            <a:endParaRPr lang="et-EE" dirty="0"/>
          </a:p>
        </p:txBody>
      </p:sp>
      <p:sp>
        <p:nvSpPr>
          <p:cNvPr id="3" name="Content Placeholder 2"/>
          <p:cNvSpPr>
            <a:spLocks noGrp="1"/>
          </p:cNvSpPr>
          <p:nvPr>
            <p:ph idx="1"/>
          </p:nvPr>
        </p:nvSpPr>
        <p:spPr/>
        <p:txBody>
          <a:bodyPr>
            <a:normAutofit fontScale="92500" lnSpcReduction="20000"/>
          </a:bodyPr>
          <a:lstStyle/>
          <a:p>
            <a:r>
              <a:rPr lang="et-EE" dirty="0" smtClean="0"/>
              <a:t>Avatud fond on üldjuhul kohustatud igal pangapäeval fondiosakuid müüma ja tagasi ostma, kinnine aga mitte. Avatud fond on reeglina igal pangapäeval valmis investori nõudel emiteerima investorile uusi osakuid ja on ka igal pangapäeva kohustatud osakud osakuomanikelt nende puhasväärtusega tagasi ostma. </a:t>
            </a:r>
            <a:endParaRPr lang="et-EE" dirty="0" smtClean="0"/>
          </a:p>
          <a:p>
            <a:endParaRPr lang="et-EE" dirty="0" smtClean="0"/>
          </a:p>
          <a:p>
            <a:r>
              <a:rPr lang="et-EE" dirty="0" smtClean="0"/>
              <a:t>Kinnise </a:t>
            </a:r>
            <a:r>
              <a:rPr lang="et-EE" dirty="0" smtClean="0"/>
              <a:t>fondi puhul emiteeritakse osakuid üldjuhul määratud mahus ja kinnisel fondil ei ole üldjuhul kohustust osakuid tagasi osta. </a:t>
            </a:r>
            <a:endParaRPr lang="et-EE"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Eurofond</a:t>
            </a:r>
            <a:endParaRPr lang="et-EE" dirty="0"/>
          </a:p>
        </p:txBody>
      </p:sp>
      <p:sp>
        <p:nvSpPr>
          <p:cNvPr id="3" name="Content Placeholder 2"/>
          <p:cNvSpPr>
            <a:spLocks noGrp="1"/>
          </p:cNvSpPr>
          <p:nvPr>
            <p:ph idx="1"/>
          </p:nvPr>
        </p:nvSpPr>
        <p:spPr/>
        <p:txBody>
          <a:bodyPr>
            <a:normAutofit fontScale="92500" lnSpcReduction="20000"/>
          </a:bodyPr>
          <a:lstStyle/>
          <a:p>
            <a:r>
              <a:rPr lang="et-EE" dirty="0" smtClean="0"/>
              <a:t>Euroopa Liidu investeerimisfondide õigusliku raamistiku nurgakiviks on </a:t>
            </a:r>
            <a:r>
              <a:rPr lang="et-EE" b="1" dirty="0" smtClean="0"/>
              <a:t>UCITS  direktiiv ehk nn eurofondide direktiiv </a:t>
            </a:r>
            <a:r>
              <a:rPr lang="et-EE" b="1" dirty="0" smtClean="0"/>
              <a:t>2009/65/EÜ</a:t>
            </a:r>
            <a:r>
              <a:rPr lang="et-EE" b="1" dirty="0" smtClean="0"/>
              <a:t>, 13. juuli </a:t>
            </a:r>
            <a:r>
              <a:rPr lang="et-EE" b="1" dirty="0" smtClean="0"/>
              <a:t>2009.</a:t>
            </a:r>
          </a:p>
          <a:p>
            <a:endParaRPr lang="et-EE" b="1" dirty="0" smtClean="0"/>
          </a:p>
          <a:p>
            <a:r>
              <a:rPr lang="et-EE" dirty="0" smtClean="0"/>
              <a:t>Tegemist on EL õiguse alusel ja ka Eesti investeerimisfondide seaduses leiduva määratlusega, mis tähendab fondi, mis on asutatud ühes Euroopa Liidu liikmesriigis ja selle osakuid või aktsiaid võib pakkuda kõigis teistes liikmesriikides. </a:t>
            </a:r>
            <a:endParaRPr lang="et-EE"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Eurofond</a:t>
            </a:r>
            <a:endParaRPr lang="et-EE" dirty="0"/>
          </a:p>
        </p:txBody>
      </p:sp>
      <p:sp>
        <p:nvSpPr>
          <p:cNvPr id="3" name="Content Placeholder 2"/>
          <p:cNvSpPr>
            <a:spLocks noGrp="1"/>
          </p:cNvSpPr>
          <p:nvPr>
            <p:ph idx="1"/>
          </p:nvPr>
        </p:nvSpPr>
        <p:spPr/>
        <p:txBody>
          <a:bodyPr>
            <a:normAutofit fontScale="70000" lnSpcReduction="20000"/>
          </a:bodyPr>
          <a:lstStyle/>
          <a:p>
            <a:r>
              <a:rPr lang="et-EE" dirty="0" smtClean="0"/>
              <a:t>Direktiivis on loetletud on fondivalitseja </a:t>
            </a:r>
            <a:r>
              <a:rPr lang="et-EE" dirty="0" smtClean="0"/>
              <a:t>kohustused ja tegevusnõuded. </a:t>
            </a:r>
          </a:p>
          <a:p>
            <a:endParaRPr lang="et-EE" dirty="0" smtClean="0"/>
          </a:p>
          <a:p>
            <a:r>
              <a:rPr lang="et-EE" dirty="0" smtClean="0"/>
              <a:t>Näiteks </a:t>
            </a:r>
            <a:r>
              <a:rPr lang="et-EE" dirty="0" smtClean="0"/>
              <a:t>fondivalitseja algkapital </a:t>
            </a:r>
            <a:r>
              <a:rPr lang="et-EE" dirty="0" smtClean="0"/>
              <a:t>peab olema </a:t>
            </a:r>
            <a:r>
              <a:rPr lang="et-EE" dirty="0" smtClean="0"/>
              <a:t>vähemalt 125 000  </a:t>
            </a:r>
            <a:r>
              <a:rPr lang="et-EE" dirty="0" smtClean="0"/>
              <a:t>eurot</a:t>
            </a:r>
          </a:p>
          <a:p>
            <a:endParaRPr lang="et-EE" dirty="0" smtClean="0"/>
          </a:p>
          <a:p>
            <a:r>
              <a:rPr lang="et-EE" dirty="0" smtClean="0"/>
              <a:t>K</a:t>
            </a:r>
            <a:r>
              <a:rPr lang="et-EE" dirty="0" smtClean="0"/>
              <a:t>indel </a:t>
            </a:r>
            <a:r>
              <a:rPr lang="et-EE" dirty="0" smtClean="0"/>
              <a:t>juhtimis- ja raamatupidamiskord ning elektroonilise  andmetöötluse  kontrolli-  ja järelevalvesüsteem ning nõuetekohased sisekontrollimehhanismid, mis </a:t>
            </a:r>
            <a:r>
              <a:rPr lang="et-EE" dirty="0" smtClean="0"/>
              <a:t>tagavad, </a:t>
            </a:r>
            <a:r>
              <a:rPr lang="et-EE" dirty="0" smtClean="0"/>
              <a:t>et kõikide eurofondiga seotud tehingute päritolu, osalisi, laadi ning tegemise  aega  ja kohta  on võimalik hiljem tuvastada ning  et fondivalitseja valitsetavate eurofondide vara investeeritakse </a:t>
            </a:r>
            <a:r>
              <a:rPr lang="et-EE" dirty="0" smtClean="0"/>
              <a:t>fondi tingimuste ning </a:t>
            </a:r>
            <a:r>
              <a:rPr lang="et-EE" dirty="0" smtClean="0"/>
              <a:t>kehtivate õigusaktidekohaselt.</a:t>
            </a:r>
          </a:p>
          <a:p>
            <a:endParaRPr lang="et-E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Euroopa pangad sõltuvad rahaturust</a:t>
            </a:r>
            <a:endParaRPr lang="et-EE" dirty="0"/>
          </a:p>
        </p:txBody>
      </p:sp>
      <p:sp>
        <p:nvSpPr>
          <p:cNvPr id="3" name="Content Placeholder 2"/>
          <p:cNvSpPr>
            <a:spLocks noGrp="1"/>
          </p:cNvSpPr>
          <p:nvPr>
            <p:ph idx="1"/>
          </p:nvPr>
        </p:nvSpPr>
        <p:spPr/>
        <p:txBody>
          <a:bodyPr>
            <a:normAutofit fontScale="70000" lnSpcReduction="20000"/>
          </a:bodyPr>
          <a:lstStyle/>
          <a:p>
            <a:r>
              <a:rPr lang="et-EE" dirty="0" smtClean="0"/>
              <a:t>Euroopa pankade varade maht on ca 55 triljonit dollarit, mis on neli korda suurem USA pangandussüsteemist. Suurusest tingituna on Euroopa panku rahastatud peamiselt teistelt pankadelt laenu võttes (rahaturult), mis on vähem kindel kui klientide hoiused. </a:t>
            </a:r>
          </a:p>
          <a:p>
            <a:endParaRPr lang="et-EE" b="1" dirty="0" smtClean="0"/>
          </a:p>
          <a:p>
            <a:r>
              <a:rPr lang="et-EE" b="1" dirty="0" smtClean="0"/>
              <a:t>Umbes 30 triljonit dollarit 55 triljonilisest Euroopa pankade varade mahust on rahastatud pankadevaheliselt turult kas laene võttes või võlakirju emiteerides.</a:t>
            </a:r>
            <a:r>
              <a:rPr lang="et-EE" dirty="0" smtClean="0"/>
              <a:t> </a:t>
            </a:r>
          </a:p>
          <a:p>
            <a:endParaRPr lang="et-EE" dirty="0" smtClean="0"/>
          </a:p>
          <a:p>
            <a:r>
              <a:rPr lang="et-EE" dirty="0" smtClean="0"/>
              <a:t>Euroopa pangandussüsteemi sõltuvus rahaturult raha hankimisel on kümme korda suurem kui USA pangandussüsteemil.</a:t>
            </a:r>
          </a:p>
          <a:p>
            <a:endParaRPr lang="et-EE"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Eurofondi investeerimispiirangud</a:t>
            </a:r>
            <a:endParaRPr lang="et-EE" dirty="0"/>
          </a:p>
        </p:txBody>
      </p:sp>
      <p:sp>
        <p:nvSpPr>
          <p:cNvPr id="3" name="Content Placeholder 2"/>
          <p:cNvSpPr>
            <a:spLocks noGrp="1"/>
          </p:cNvSpPr>
          <p:nvPr>
            <p:ph idx="1"/>
          </p:nvPr>
        </p:nvSpPr>
        <p:spPr/>
        <p:txBody>
          <a:bodyPr>
            <a:normAutofit fontScale="77500" lnSpcReduction="20000"/>
          </a:bodyPr>
          <a:lstStyle/>
          <a:p>
            <a:r>
              <a:rPr lang="et-EE" dirty="0" smtClean="0"/>
              <a:t>Eurofond investeerib </a:t>
            </a:r>
            <a:r>
              <a:rPr lang="et-EE" b="1" dirty="0" smtClean="0"/>
              <a:t>börsiaktsiatesse</a:t>
            </a:r>
            <a:r>
              <a:rPr lang="et-EE" dirty="0" smtClean="0"/>
              <a:t>, eurofondide </a:t>
            </a:r>
            <a:r>
              <a:rPr lang="et-EE" dirty="0" smtClean="0"/>
              <a:t>või muude EL-is tunnustatud investeerimisfondide osakutesse; </a:t>
            </a:r>
            <a:r>
              <a:rPr lang="et-EE" dirty="0" smtClean="0"/>
              <a:t>hoiustesse</a:t>
            </a:r>
            <a:r>
              <a:rPr lang="et-EE" dirty="0" smtClean="0"/>
              <a:t>; tuletisinstrumentidesse, mis on börsil </a:t>
            </a:r>
            <a:r>
              <a:rPr lang="et-EE" dirty="0" smtClean="0"/>
              <a:t>kaubeldavad</a:t>
            </a:r>
          </a:p>
          <a:p>
            <a:endParaRPr lang="et-EE" dirty="0" smtClean="0"/>
          </a:p>
          <a:p>
            <a:r>
              <a:rPr lang="et-EE" b="1" dirty="0" smtClean="0"/>
              <a:t>Eurofond ei või üle 10 % oma varast investeerida muudesse vabalt võõrandatavatesse väärtpaberitesse või rahaturuinstrumentidesse</a:t>
            </a:r>
            <a:r>
              <a:rPr lang="et-EE" dirty="0" smtClean="0"/>
              <a:t> või omandada väärismetalle. Eurofond ei või ühte börsiaktsiasse investeerida rohkem kui 5 % oma varast (mõnes liikmesriigis on see piir 10%) või ühte ja samasse asutusse hoiustena investeerida rohkem kui  20 % oma varast.</a:t>
            </a:r>
          </a:p>
          <a:p>
            <a:endParaRPr lang="et-EE"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Eurofondid:</a:t>
            </a:r>
            <a:endParaRPr lang="et-EE" dirty="0"/>
          </a:p>
        </p:txBody>
      </p:sp>
      <p:sp>
        <p:nvSpPr>
          <p:cNvPr id="3" name="Content Placeholder 2"/>
          <p:cNvSpPr>
            <a:spLocks noGrp="1"/>
          </p:cNvSpPr>
          <p:nvPr>
            <p:ph idx="1"/>
          </p:nvPr>
        </p:nvSpPr>
        <p:spPr/>
        <p:txBody>
          <a:bodyPr>
            <a:normAutofit fontScale="62500" lnSpcReduction="20000"/>
          </a:bodyPr>
          <a:lstStyle/>
          <a:p>
            <a:pPr>
              <a:buNone/>
            </a:pPr>
            <a:endParaRPr lang="et-EE" dirty="0" smtClean="0"/>
          </a:p>
          <a:p>
            <a:r>
              <a:rPr lang="et-EE" b="1" dirty="0" smtClean="0"/>
              <a:t>Rahaturufond</a:t>
            </a:r>
            <a:r>
              <a:rPr lang="et-EE" dirty="0" smtClean="0"/>
              <a:t> (money market fund) – tegemist on fonditüübiga, mille eesmärgiks on pakkuda investoritele võimalust paigutada raha </a:t>
            </a:r>
            <a:r>
              <a:rPr lang="et-EE" dirty="0" smtClean="0"/>
              <a:t>turvaliselt</a:t>
            </a:r>
            <a:r>
              <a:rPr lang="et-EE" dirty="0" smtClean="0"/>
              <a:t>, kus riskid on suhteliselt madalad, samuti tootlus. Portfelli kuuluvad tavaliselt lühiajalised (&gt;1a) investeeringud (nt likviidsed riikide võlakirjad </a:t>
            </a:r>
            <a:r>
              <a:rPr lang="et-EE" dirty="0" smtClean="0"/>
              <a:t>, lühiajaline deposiit jne)</a:t>
            </a:r>
          </a:p>
          <a:p>
            <a:endParaRPr lang="et-EE" dirty="0" smtClean="0"/>
          </a:p>
          <a:p>
            <a:r>
              <a:rPr lang="et-EE" b="1" dirty="0" smtClean="0"/>
              <a:t>Aktsiafond</a:t>
            </a:r>
            <a:r>
              <a:rPr lang="et-EE" dirty="0" smtClean="0"/>
              <a:t> investeerib peamiselt börsil noteeritud aktsiatesse. </a:t>
            </a:r>
            <a:endParaRPr lang="et-EE" dirty="0" smtClean="0"/>
          </a:p>
          <a:p>
            <a:endParaRPr lang="et-EE" dirty="0" smtClean="0"/>
          </a:p>
          <a:p>
            <a:r>
              <a:rPr lang="et-EE" b="1" dirty="0" smtClean="0"/>
              <a:t>Eetiline fond</a:t>
            </a:r>
            <a:r>
              <a:rPr lang="et-EE" dirty="0" smtClean="0"/>
              <a:t> investeerib aktsiatesse või võlakohustustesse, mille emitent võtab sotsiaalset vastutust (näiteks rakendab keskkonnajuhtimise standardeid, austab inimõigusi jmt</a:t>
            </a:r>
            <a:r>
              <a:rPr lang="et-EE" dirty="0" smtClean="0"/>
              <a:t>).</a:t>
            </a:r>
          </a:p>
          <a:p>
            <a:endParaRPr lang="et-EE" dirty="0" smtClean="0"/>
          </a:p>
          <a:p>
            <a:r>
              <a:rPr lang="et-EE" b="1" dirty="0" smtClean="0"/>
              <a:t>Fondifond</a:t>
            </a:r>
            <a:r>
              <a:rPr lang="et-EE" dirty="0" smtClean="0"/>
              <a:t> investeerib teistesse investeerimisfondidesse. </a:t>
            </a:r>
            <a:endParaRPr lang="et-EE" dirty="0" smtClean="0"/>
          </a:p>
          <a:p>
            <a:endParaRPr lang="et-EE" dirty="0" smtClean="0"/>
          </a:p>
          <a:p>
            <a:r>
              <a:rPr lang="et-EE" b="1" dirty="0" smtClean="0"/>
              <a:t>Garanteeritud tootlusega fondi</a:t>
            </a:r>
            <a:r>
              <a:rPr lang="et-EE" dirty="0" smtClean="0"/>
              <a:t> sissemaksete väärtuse säilimine või tootlus on fondi tingimustes sätestatud ulatuses tagatud. </a:t>
            </a:r>
            <a:endParaRPr lang="et-EE" dirty="0" smtClean="0"/>
          </a:p>
          <a:p>
            <a:endParaRPr lang="et-EE"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Eurofondid:</a:t>
            </a:r>
            <a:endParaRPr lang="et-EE" dirty="0"/>
          </a:p>
        </p:txBody>
      </p:sp>
      <p:sp>
        <p:nvSpPr>
          <p:cNvPr id="3" name="Content Placeholder 2"/>
          <p:cNvSpPr>
            <a:spLocks noGrp="1"/>
          </p:cNvSpPr>
          <p:nvPr>
            <p:ph idx="1"/>
          </p:nvPr>
        </p:nvSpPr>
        <p:spPr/>
        <p:txBody>
          <a:bodyPr>
            <a:normAutofit fontScale="62500" lnSpcReduction="20000"/>
          </a:bodyPr>
          <a:lstStyle/>
          <a:p>
            <a:r>
              <a:rPr lang="et-EE" b="1" dirty="0" smtClean="0"/>
              <a:t>Kinnisvarafond</a:t>
            </a:r>
            <a:r>
              <a:rPr lang="et-EE" dirty="0" smtClean="0"/>
              <a:t> investeerib kinnisvarasse või </a:t>
            </a:r>
            <a:r>
              <a:rPr lang="et-EE" dirty="0" smtClean="0"/>
              <a:t>kinnisvaraga </a:t>
            </a:r>
            <a:r>
              <a:rPr lang="et-EE" dirty="0" smtClean="0"/>
              <a:t>seotud väärtpaberitesse. </a:t>
            </a:r>
            <a:endParaRPr lang="et-EE" dirty="0" smtClean="0"/>
          </a:p>
          <a:p>
            <a:endParaRPr lang="et-EE" dirty="0" smtClean="0"/>
          </a:p>
          <a:p>
            <a:r>
              <a:rPr lang="et-EE" b="1" i="1" dirty="0" smtClean="0"/>
              <a:t>Mid-cap</a:t>
            </a:r>
            <a:r>
              <a:rPr lang="et-EE" b="1" dirty="0" smtClean="0"/>
              <a:t> fond</a:t>
            </a:r>
            <a:r>
              <a:rPr lang="et-EE" dirty="0" smtClean="0"/>
              <a:t> investeerib keskmise suurusega ettevõtete väärtpaberitesse. </a:t>
            </a:r>
            <a:endParaRPr lang="et-EE" dirty="0" smtClean="0"/>
          </a:p>
          <a:p>
            <a:endParaRPr lang="et-EE" dirty="0" smtClean="0"/>
          </a:p>
          <a:p>
            <a:r>
              <a:rPr lang="et-EE" b="1" dirty="0" smtClean="0"/>
              <a:t>Munitsipaalvõlakirjafond</a:t>
            </a:r>
            <a:r>
              <a:rPr lang="et-EE" dirty="0" smtClean="0"/>
              <a:t> investeerib omavalitsuste poolt emiteeritud võlakirjadesse</a:t>
            </a:r>
            <a:r>
              <a:rPr lang="et-EE" dirty="0" smtClean="0"/>
              <a:t>.</a:t>
            </a:r>
          </a:p>
          <a:p>
            <a:endParaRPr lang="et-EE" dirty="0" smtClean="0"/>
          </a:p>
          <a:p>
            <a:r>
              <a:rPr lang="et-EE" b="1" i="1" dirty="0" smtClean="0"/>
              <a:t>No-load</a:t>
            </a:r>
            <a:r>
              <a:rPr lang="et-EE" b="1" dirty="0" smtClean="0"/>
              <a:t> fondi</a:t>
            </a:r>
            <a:r>
              <a:rPr lang="et-EE" dirty="0" smtClean="0"/>
              <a:t> osakute ostmisel ei võeta väljalasketasu. </a:t>
            </a:r>
            <a:endParaRPr lang="et-EE" dirty="0" smtClean="0"/>
          </a:p>
          <a:p>
            <a:endParaRPr lang="et-EE" dirty="0" smtClean="0"/>
          </a:p>
          <a:p>
            <a:r>
              <a:rPr lang="et-EE" b="1" dirty="0" smtClean="0"/>
              <a:t>Sektorifond</a:t>
            </a:r>
            <a:r>
              <a:rPr lang="et-EE" dirty="0" smtClean="0"/>
              <a:t> investeerib väärtpaberitesse, mis on emiteeritud mingi regiooni või majandusharu ettevõtete poolt. </a:t>
            </a:r>
            <a:endParaRPr lang="et-EE" dirty="0" smtClean="0"/>
          </a:p>
          <a:p>
            <a:endParaRPr lang="et-EE" dirty="0" smtClean="0"/>
          </a:p>
          <a:p>
            <a:r>
              <a:rPr lang="et-EE" b="1" dirty="0" smtClean="0"/>
              <a:t>Võlakirjafond </a:t>
            </a:r>
            <a:r>
              <a:rPr lang="et-EE" dirty="0" smtClean="0"/>
              <a:t>investeerib võlakirjadesse ja ka eelisaktsiatesse.</a:t>
            </a:r>
          </a:p>
          <a:p>
            <a:endParaRPr lang="et-EE" dirty="0" smtClean="0"/>
          </a:p>
          <a:p>
            <a:endParaRPr lang="et-EE"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Alternatiivsed investeerimisfondid</a:t>
            </a:r>
            <a:endParaRPr lang="et-EE" dirty="0"/>
          </a:p>
        </p:txBody>
      </p:sp>
      <p:sp>
        <p:nvSpPr>
          <p:cNvPr id="3" name="Content Placeholder 2"/>
          <p:cNvSpPr>
            <a:spLocks noGrp="1"/>
          </p:cNvSpPr>
          <p:nvPr>
            <p:ph idx="1"/>
          </p:nvPr>
        </p:nvSpPr>
        <p:spPr/>
        <p:txBody>
          <a:bodyPr>
            <a:normAutofit fontScale="62500" lnSpcReduction="20000"/>
          </a:bodyPr>
          <a:lstStyle/>
          <a:p>
            <a:r>
              <a:rPr lang="et-EE" dirty="0" smtClean="0"/>
              <a:t>Kuhu </a:t>
            </a:r>
            <a:r>
              <a:rPr lang="et-EE" dirty="0" smtClean="0"/>
              <a:t>nad investeerida võivad, seda direktiiviga ega Eesti investeerimisfondide seadusega ei reguleerita: riskifond, riskikapitali fond, börsivälistesse ettevõtetesse investeeriv fond. Neid reguleeritakse ja </a:t>
            </a:r>
            <a:r>
              <a:rPr lang="et-EE" dirty="0" smtClean="0"/>
              <a:t>nende </a:t>
            </a:r>
            <a:r>
              <a:rPr lang="et-EE" dirty="0" smtClean="0"/>
              <a:t>üle </a:t>
            </a:r>
            <a:r>
              <a:rPr lang="et-EE" dirty="0" smtClean="0"/>
              <a:t>tehakse järelevalvet </a:t>
            </a:r>
            <a:r>
              <a:rPr lang="et-EE" dirty="0" smtClean="0"/>
              <a:t>siseriiklikul tasandil. </a:t>
            </a:r>
            <a:endParaRPr lang="et-EE" dirty="0" smtClean="0"/>
          </a:p>
          <a:p>
            <a:endParaRPr lang="et-EE" dirty="0" smtClean="0"/>
          </a:p>
          <a:p>
            <a:r>
              <a:rPr lang="et-EE" dirty="0" smtClean="0"/>
              <a:t>K</a:t>
            </a:r>
            <a:r>
              <a:rPr lang="et-EE" dirty="0" smtClean="0"/>
              <a:t>eeruline oleks laiaulatuslikku </a:t>
            </a:r>
            <a:r>
              <a:rPr lang="et-EE" dirty="0" smtClean="0"/>
              <a:t>ühtlustamist</a:t>
            </a:r>
            <a:r>
              <a:rPr lang="et-EE" dirty="0" smtClean="0"/>
              <a:t>, tagada </a:t>
            </a:r>
            <a:r>
              <a:rPr lang="et-EE" dirty="0" smtClean="0"/>
              <a:t>kuna </a:t>
            </a:r>
            <a:r>
              <a:rPr lang="et-EE" dirty="0" smtClean="0"/>
              <a:t>on olemas väga </a:t>
            </a:r>
            <a:r>
              <a:rPr lang="et-EE" dirty="0" smtClean="0"/>
              <a:t>eri tüüpi </a:t>
            </a:r>
            <a:r>
              <a:rPr lang="et-EE" dirty="0" smtClean="0"/>
              <a:t>alternatiivseid investeerimisfonde. </a:t>
            </a:r>
          </a:p>
          <a:p>
            <a:endParaRPr lang="et-EE" dirty="0" smtClean="0"/>
          </a:p>
          <a:p>
            <a:r>
              <a:rPr lang="et-EE" dirty="0" smtClean="0"/>
              <a:t>Direktiiv kehtestab </a:t>
            </a:r>
            <a:r>
              <a:rPr lang="et-EE" dirty="0" smtClean="0"/>
              <a:t>alternatiivsete </a:t>
            </a:r>
            <a:r>
              <a:rPr lang="et-EE" dirty="0" smtClean="0"/>
              <a:t>investeerimisfondide pakkumise reeglid ja ühtsed reeglid registreerimisele, aruandlusele, valitsemistasudele, puhasväärtuse arvutamisele. </a:t>
            </a:r>
          </a:p>
          <a:p>
            <a:endParaRPr lang="et-EE" dirty="0" smtClean="0"/>
          </a:p>
          <a:p>
            <a:r>
              <a:rPr lang="et-EE" dirty="0" smtClean="0"/>
              <a:t>D</a:t>
            </a:r>
            <a:r>
              <a:rPr lang="et-EE" dirty="0" smtClean="0"/>
              <a:t>irektiiviga nähakse ette </a:t>
            </a:r>
            <a:r>
              <a:rPr lang="et-EE" dirty="0" smtClean="0"/>
              <a:t>vähem range režiim nende </a:t>
            </a:r>
            <a:r>
              <a:rPr lang="et-EE" dirty="0" smtClean="0"/>
              <a:t>alternatiivsete investeerimisfondide </a:t>
            </a:r>
            <a:r>
              <a:rPr lang="et-EE" dirty="0" smtClean="0"/>
              <a:t>valitsejate suhtes, kelle valitsetavate </a:t>
            </a:r>
            <a:r>
              <a:rPr lang="et-EE" dirty="0" smtClean="0"/>
              <a:t>fondide </a:t>
            </a:r>
            <a:r>
              <a:rPr lang="et-EE" dirty="0" smtClean="0"/>
              <a:t>kogumaht jääb alla 100 miljoni </a:t>
            </a:r>
            <a:r>
              <a:rPr lang="et-EE" dirty="0" smtClean="0"/>
              <a:t>euro. </a:t>
            </a:r>
            <a:endParaRPr lang="et-EE"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Alternatiivsed investeerimisfondid:</a:t>
            </a:r>
            <a:endParaRPr lang="et-EE" dirty="0"/>
          </a:p>
        </p:txBody>
      </p:sp>
      <p:sp>
        <p:nvSpPr>
          <p:cNvPr id="3" name="Content Placeholder 2"/>
          <p:cNvSpPr>
            <a:spLocks noGrp="1"/>
          </p:cNvSpPr>
          <p:nvPr>
            <p:ph idx="1"/>
          </p:nvPr>
        </p:nvSpPr>
        <p:spPr/>
        <p:txBody>
          <a:bodyPr>
            <a:normAutofit fontScale="55000" lnSpcReduction="20000"/>
          </a:bodyPr>
          <a:lstStyle/>
          <a:p>
            <a:r>
              <a:rPr lang="et-EE" b="1" dirty="0" smtClean="0"/>
              <a:t>Riskikapitali </a:t>
            </a:r>
            <a:r>
              <a:rPr lang="et-EE" b="1" dirty="0" smtClean="0"/>
              <a:t>fond</a:t>
            </a:r>
            <a:r>
              <a:rPr lang="et-EE" dirty="0" smtClean="0"/>
              <a:t> </a:t>
            </a:r>
            <a:r>
              <a:rPr lang="et-EE" dirty="0" smtClean="0"/>
              <a:t>(venture </a:t>
            </a:r>
            <a:r>
              <a:rPr lang="et-EE" dirty="0" smtClean="0"/>
              <a:t>capital fund) – </a:t>
            </a:r>
            <a:r>
              <a:rPr lang="et-EE" dirty="0" smtClean="0"/>
              <a:t>fondi tegutsemise </a:t>
            </a:r>
            <a:r>
              <a:rPr lang="et-EE" dirty="0" smtClean="0"/>
              <a:t>põhimõte on investeerida vähemalt 60% oma varadest sellistesse väärtpaberitesse, millega ei kaubelda börsil. Enamasti on tegemist tavaliste aktsiainvesteeringutega, mille riskiaste on suhteliselt kõrge. </a:t>
            </a:r>
            <a:endParaRPr lang="et-EE" dirty="0" smtClean="0"/>
          </a:p>
          <a:p>
            <a:endParaRPr lang="et-EE" dirty="0" smtClean="0"/>
          </a:p>
          <a:p>
            <a:r>
              <a:rPr lang="et-EE" b="1" dirty="0" smtClean="0"/>
              <a:t>Riskifond</a:t>
            </a:r>
            <a:r>
              <a:rPr lang="et-EE" dirty="0" smtClean="0"/>
              <a:t> (hedge fund) – </a:t>
            </a:r>
            <a:r>
              <a:rPr lang="et-EE" dirty="0" smtClean="0"/>
              <a:t>portfelli </a:t>
            </a:r>
            <a:r>
              <a:rPr lang="et-EE" dirty="0" smtClean="0"/>
              <a:t>valitsetakse agressiivse strateegia abil, kasutades näiteks finantsvõimendust, lühikeseks müüki või positsioonide võtmist tuletisinstrumentides eesmärgiga teenida kõrget tootlust. Tavaliselt on riskifondi investeeringud ebalikviidsed, kuna (professionaalsete) investorite raha peab olema paigutatud vähemalt aastaks. </a:t>
            </a:r>
            <a:r>
              <a:rPr lang="et-EE" dirty="0" smtClean="0"/>
              <a:t>Riskide võtmisele ei ole piiranguid .</a:t>
            </a:r>
          </a:p>
          <a:p>
            <a:endParaRPr lang="et-EE" dirty="0" smtClean="0"/>
          </a:p>
          <a:p>
            <a:r>
              <a:rPr lang="et-EE" b="1" dirty="0" smtClean="0"/>
              <a:t>Börsivälistesse ettevõtetesse investeeriv fond</a:t>
            </a:r>
            <a:r>
              <a:rPr lang="et-EE" dirty="0" smtClean="0"/>
              <a:t> (private equity fund) – selline fond investeerib ettevõtetesse, mis ei ole börsil  noteeritud. Investorid teevad otseinvesteeringuid konkreetsesse ettevõttesse või ostavad välja näiteks riigi omanduses olevaid ettevõtteid. Kapitali kasutatakse tavaliselt näiteks uute tehnoloogiate väljatöötamiseks, tööjõubaasi </a:t>
            </a:r>
            <a:r>
              <a:rPr lang="et-EE" dirty="0" smtClean="0"/>
              <a:t>laiendamiseks</a:t>
            </a:r>
            <a:r>
              <a:rPr lang="et-EE" dirty="0" smtClean="0"/>
              <a:t> </a:t>
            </a:r>
            <a:r>
              <a:rPr lang="et-EE" dirty="0" smtClean="0"/>
              <a:t>jms.</a:t>
            </a:r>
            <a:endParaRPr lang="et-EE" dirty="0" smtClean="0"/>
          </a:p>
          <a:p>
            <a:endParaRPr lang="et-EE"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Indeksifond</a:t>
            </a:r>
            <a:endParaRPr lang="et-EE" dirty="0"/>
          </a:p>
        </p:txBody>
      </p:sp>
      <p:sp>
        <p:nvSpPr>
          <p:cNvPr id="3" name="Content Placeholder 2"/>
          <p:cNvSpPr>
            <a:spLocks noGrp="1"/>
          </p:cNvSpPr>
          <p:nvPr>
            <p:ph idx="1"/>
          </p:nvPr>
        </p:nvSpPr>
        <p:spPr/>
        <p:txBody>
          <a:bodyPr>
            <a:normAutofit fontScale="92500" lnSpcReduction="10000"/>
          </a:bodyPr>
          <a:lstStyle/>
          <a:p>
            <a:r>
              <a:rPr lang="et-EE" b="1" dirty="0" smtClean="0"/>
              <a:t>F</a:t>
            </a:r>
            <a:r>
              <a:rPr lang="et-EE" dirty="0" smtClean="0"/>
              <a:t>ond, </a:t>
            </a:r>
            <a:r>
              <a:rPr lang="et-EE" dirty="0" smtClean="0"/>
              <a:t>mille portfelli eesmärgiks on järgida teatud konkreetset turuindeksit (nt S&amp;P 500). Indeksifond investeerib ainult aktsiaindeksi koosseisus olevatesse väärtpaberitesse ja sellega kaubeldakse iga päev börsil. Näiteks fond investeerib oma vara indeksi Standard &amp; Poors 500 arvutamisel aluseks olevatesse väärtpaberitesse vastavalt vastavate väärtpaberite proportsioonile indeksis. </a:t>
            </a:r>
          </a:p>
          <a:p>
            <a:endParaRPr lang="et-EE"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Sõnakasutusest</a:t>
            </a:r>
            <a:endParaRPr lang="en-US" dirty="0"/>
          </a:p>
        </p:txBody>
      </p:sp>
      <p:sp>
        <p:nvSpPr>
          <p:cNvPr id="3" name="Sisu kohatäide 2"/>
          <p:cNvSpPr>
            <a:spLocks noGrp="1"/>
          </p:cNvSpPr>
          <p:nvPr>
            <p:ph idx="1"/>
          </p:nvPr>
        </p:nvSpPr>
        <p:spPr/>
        <p:txBody>
          <a:bodyPr>
            <a:normAutofit fontScale="77500" lnSpcReduction="20000"/>
          </a:bodyPr>
          <a:lstStyle/>
          <a:p>
            <a:pPr>
              <a:buNone/>
            </a:pPr>
            <a:endParaRPr lang="et-EE" dirty="0" smtClean="0"/>
          </a:p>
          <a:p>
            <a:r>
              <a:rPr lang="et-EE" dirty="0" smtClean="0"/>
              <a:t>Negatiivne tootlus ja negatiivne kasv</a:t>
            </a:r>
            <a:endParaRPr lang="en-US" dirty="0" smtClean="0"/>
          </a:p>
          <a:p>
            <a:pPr>
              <a:buNone/>
            </a:pPr>
            <a:r>
              <a:rPr lang="et-EE" dirty="0" smtClean="0"/>
              <a:t>    (</a:t>
            </a:r>
            <a:r>
              <a:rPr lang="et-EE" dirty="0" smtClean="0"/>
              <a:t>negatiivne tootlus = kahjum, negatiivne kasv = langus). </a:t>
            </a:r>
          </a:p>
          <a:p>
            <a:pPr>
              <a:buNone/>
            </a:pPr>
            <a:endParaRPr lang="et-EE" dirty="0" smtClean="0"/>
          </a:p>
          <a:p>
            <a:pPr>
              <a:buNone/>
            </a:pPr>
            <a:r>
              <a:rPr lang="et-EE" dirty="0" smtClean="0"/>
              <a:t>    Kas </a:t>
            </a:r>
            <a:r>
              <a:rPr lang="et-EE" dirty="0" smtClean="0"/>
              <a:t>negatiivselt rikas pere vajab sotsiaalabi? Kas negatiivselt kaine inimene võib autot juhtida? </a:t>
            </a:r>
          </a:p>
          <a:p>
            <a:pPr>
              <a:buNone/>
            </a:pPr>
            <a:r>
              <a:rPr lang="et-EE" dirty="0" smtClean="0"/>
              <a:t>    Kas </a:t>
            </a:r>
            <a:r>
              <a:rPr lang="et-EE" dirty="0" smtClean="0"/>
              <a:t>teie palga- või sissetulekute kasv oli möödunud aastal negatiivne?</a:t>
            </a:r>
          </a:p>
          <a:p>
            <a:endParaRPr lang="et-EE" dirty="0" smtClean="0"/>
          </a:p>
          <a:p>
            <a:r>
              <a:rPr lang="et-EE" dirty="0" smtClean="0"/>
              <a:t>Nüüd aga levivad kriisis igasugused nakkused</a:t>
            </a:r>
            <a:endParaRPr lang="en-US" dirty="0" smtClean="0"/>
          </a:p>
          <a:p>
            <a:pPr>
              <a:buNone/>
            </a:pPr>
            <a:endParaRPr lang="en-US" dirty="0" smtClean="0"/>
          </a:p>
          <a:p>
            <a:r>
              <a:rPr lang="et-EE" dirty="0" smtClean="0"/>
              <a:t>Kindlustuspreemia ? Preemia ÕSi järgi - rahaline auhind, lisatasu, ergutusraha</a:t>
            </a:r>
            <a:endParaRPr lang="en-US" dirty="0" smtClean="0"/>
          </a:p>
          <a:p>
            <a:pPr lvl="0">
              <a:buNone/>
            </a:pPr>
            <a:endParaRPr lang="en-US" dirty="0" smtClean="0"/>
          </a:p>
          <a:p>
            <a:pPr>
              <a:buNone/>
            </a:pPr>
            <a:endParaRPr lang="en-US" dirty="0" smtClean="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Tuletisinstrumendid</a:t>
            </a:r>
            <a:endParaRPr lang="et-EE" dirty="0"/>
          </a:p>
        </p:txBody>
      </p:sp>
      <p:sp>
        <p:nvSpPr>
          <p:cNvPr id="3" name="Content Placeholder 2"/>
          <p:cNvSpPr>
            <a:spLocks noGrp="1"/>
          </p:cNvSpPr>
          <p:nvPr>
            <p:ph idx="1"/>
          </p:nvPr>
        </p:nvSpPr>
        <p:spPr/>
        <p:txBody>
          <a:bodyPr>
            <a:normAutofit fontScale="77500" lnSpcReduction="20000"/>
          </a:bodyPr>
          <a:lstStyle/>
          <a:p>
            <a:r>
              <a:rPr lang="et-EE" b="1" dirty="0" smtClean="0"/>
              <a:t>Tuletisinstrument ehk derivatiiv</a:t>
            </a:r>
            <a:r>
              <a:rPr lang="et-EE" dirty="0" smtClean="0"/>
              <a:t> (derivative instruments) on instrument, mille väärtus on tuletatud mingi teise vara - kauba, väärtpaberi, intressimäära, teise finantsinstrumendi väärtusest või valuutade </a:t>
            </a:r>
            <a:r>
              <a:rPr lang="et-EE" dirty="0" smtClean="0"/>
              <a:t>vahetuskursist.  </a:t>
            </a:r>
          </a:p>
          <a:p>
            <a:r>
              <a:rPr lang="et-EE" dirty="0" smtClean="0"/>
              <a:t>Ei </a:t>
            </a:r>
            <a:r>
              <a:rPr lang="et-EE" dirty="0" smtClean="0"/>
              <a:t>kasutata reeglina mitte spekuleerimiseks, vaid riskide maandamiseks. Samuti ka selleks, et riskide võtmise pealt teenida. </a:t>
            </a:r>
            <a:endParaRPr lang="et-EE" dirty="0" smtClean="0"/>
          </a:p>
          <a:p>
            <a:r>
              <a:rPr lang="et-EE" dirty="0" smtClean="0"/>
              <a:t>Riske </a:t>
            </a:r>
            <a:r>
              <a:rPr lang="et-EE" dirty="0" smtClean="0"/>
              <a:t>maandades kantakse risk üle teistele isikule, kes on nõus seda riski võtma. Aitab riske </a:t>
            </a:r>
            <a:r>
              <a:rPr lang="et-EE" dirty="0" smtClean="0"/>
              <a:t>jaotada.</a:t>
            </a:r>
          </a:p>
          <a:p>
            <a:r>
              <a:rPr lang="et-EE" dirty="0" smtClean="0"/>
              <a:t>Eesmärk </a:t>
            </a:r>
            <a:r>
              <a:rPr lang="et-EE" dirty="0" smtClean="0"/>
              <a:t>on muuta rahavoog prognoositavamaks ehk kindlustada end võimaliku kahju vastu, mis ületaks ettevõtte riskitaluvuse.</a:t>
            </a:r>
          </a:p>
          <a:p>
            <a:r>
              <a:rPr lang="et-EE" dirty="0" smtClean="0"/>
              <a:t>Ettevõtted maandavad eriti </a:t>
            </a:r>
            <a:r>
              <a:rPr lang="et-EE" dirty="0" smtClean="0"/>
              <a:t>valuuta- </a:t>
            </a:r>
            <a:r>
              <a:rPr lang="et-EE" dirty="0" smtClean="0"/>
              <a:t>ja </a:t>
            </a:r>
            <a:r>
              <a:rPr lang="et-EE" dirty="0" smtClean="0"/>
              <a:t>intressiriski.</a:t>
            </a:r>
            <a:endParaRPr lang="et-EE"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Tuletisväärtpaberid</a:t>
            </a:r>
            <a:endParaRPr lang="et-EE" dirty="0"/>
          </a:p>
        </p:txBody>
      </p:sp>
      <p:sp>
        <p:nvSpPr>
          <p:cNvPr id="3" name="Content Placeholder 2"/>
          <p:cNvSpPr>
            <a:spLocks noGrp="1"/>
          </p:cNvSpPr>
          <p:nvPr>
            <p:ph idx="1"/>
          </p:nvPr>
        </p:nvSpPr>
        <p:spPr/>
        <p:txBody>
          <a:bodyPr/>
          <a:lstStyle/>
          <a:p>
            <a:r>
              <a:rPr lang="et-EE" dirty="0" smtClean="0"/>
              <a:t>Investeerimisfondide seaduses kasutatakse terminit "</a:t>
            </a:r>
            <a:r>
              <a:rPr lang="et-EE" b="1" dirty="0" smtClean="0"/>
              <a:t>tuletisväärtpaber"</a:t>
            </a:r>
            <a:r>
              <a:rPr lang="et-EE" dirty="0" smtClean="0"/>
              <a:t> eristamaks optsioone ja futuure muudest </a:t>
            </a:r>
            <a:r>
              <a:rPr lang="et-EE" dirty="0" smtClean="0"/>
              <a:t>tuletisinstrumentidest (forward’id</a:t>
            </a:r>
            <a:r>
              <a:rPr lang="et-EE" dirty="0" smtClean="0"/>
              <a:t>, </a:t>
            </a:r>
            <a:r>
              <a:rPr lang="et-EE" dirty="0" smtClean="0"/>
              <a:t>futuurid, swap’id jne)</a:t>
            </a:r>
            <a:endParaRPr lang="et-EE" dirty="0" smtClean="0"/>
          </a:p>
          <a:p>
            <a:endParaRPr lang="et-EE"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Optsioon</a:t>
            </a:r>
            <a:endParaRPr lang="et-EE" dirty="0"/>
          </a:p>
        </p:txBody>
      </p:sp>
      <p:sp>
        <p:nvSpPr>
          <p:cNvPr id="3" name="Content Placeholder 2"/>
          <p:cNvSpPr>
            <a:spLocks noGrp="1"/>
          </p:cNvSpPr>
          <p:nvPr>
            <p:ph idx="1"/>
          </p:nvPr>
        </p:nvSpPr>
        <p:spPr/>
        <p:txBody>
          <a:bodyPr>
            <a:normAutofit fontScale="85000" lnSpcReduction="20000"/>
          </a:bodyPr>
          <a:lstStyle/>
          <a:p>
            <a:r>
              <a:rPr lang="et-EE" b="1" dirty="0" smtClean="0"/>
              <a:t>Optsioonileping </a:t>
            </a:r>
            <a:r>
              <a:rPr lang="et-EE" dirty="0" smtClean="0"/>
              <a:t>annab ühele poolele ÕIGUSE, kuid mitte kohustuse osta (call- ehk ostuoptsioon) või müüa (put- ehk müügioptsioon) teatud vara (kaupa, raha, väärtpabereid, väärismetalle jne.) lepingu sõlmimisel kokkulepitud hinnaga ning tähtajal.</a:t>
            </a:r>
          </a:p>
          <a:p>
            <a:endParaRPr lang="et-EE" dirty="0" smtClean="0"/>
          </a:p>
          <a:p>
            <a:r>
              <a:rPr lang="et-EE" dirty="0" smtClean="0"/>
              <a:t>Lepime </a:t>
            </a:r>
            <a:r>
              <a:rPr lang="et-EE" dirty="0" smtClean="0"/>
              <a:t>kokku, et kuu aja jooksul on mul võimalik osta aktsiat 1 euro eest/ kuu aja pärast on mul võimalik osta aktsiat 1 euro eest</a:t>
            </a:r>
            <a:r>
              <a:rPr lang="et-EE" dirty="0" smtClean="0"/>
              <a:t>.</a:t>
            </a:r>
          </a:p>
          <a:p>
            <a:endParaRPr lang="et-EE" dirty="0" smtClean="0"/>
          </a:p>
          <a:p>
            <a:r>
              <a:rPr lang="et-EE" dirty="0" smtClean="0"/>
              <a:t>Antud riski võtmise eest saab väljaandja </a:t>
            </a:r>
            <a:r>
              <a:rPr lang="et-EE" dirty="0" smtClean="0"/>
              <a:t>tasu</a:t>
            </a:r>
            <a:endParaRPr lang="et-EE" dirty="0" smtClean="0"/>
          </a:p>
          <a:p>
            <a:endParaRPr lang="et-E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Kust tuli raha rahaturule ja miks raha enam sinna teed ei leia?</a:t>
            </a:r>
            <a:endParaRPr lang="et-EE" dirty="0"/>
          </a:p>
        </p:txBody>
      </p:sp>
      <p:sp>
        <p:nvSpPr>
          <p:cNvPr id="3" name="Content Placeholder 2"/>
          <p:cNvSpPr>
            <a:spLocks noGrp="1"/>
          </p:cNvSpPr>
          <p:nvPr>
            <p:ph idx="1"/>
          </p:nvPr>
        </p:nvSpPr>
        <p:spPr/>
        <p:txBody>
          <a:bodyPr>
            <a:normAutofit fontScale="92500" lnSpcReduction="10000"/>
          </a:bodyPr>
          <a:lstStyle/>
          <a:p>
            <a:r>
              <a:rPr lang="et-EE" dirty="0" smtClean="0"/>
              <a:t>Hiinal on maailmas suurimad valuutareservid, mille koguväärtus on umbes 3 kuni 3,5 triljonit dollarit. See on pidevalt kasvav number. Arvatakse, et Hiina on omanud USA võlakirju kuni 1 triljoni dollari väärtuses. Otse või kaudselt jõudis hiinlaste raha ka Euroopa rahaturule.</a:t>
            </a:r>
          </a:p>
          <a:p>
            <a:r>
              <a:rPr lang="et-EE" dirty="0" smtClean="0"/>
              <a:t>Valitseb üldine usaldamatus, pangad eelistavad deponeerida vaba raha keskpangas, mitte üksteisele välja laenata</a:t>
            </a:r>
          </a:p>
          <a:p>
            <a:endParaRPr lang="et-EE"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Optsiooni näide</a:t>
            </a:r>
            <a:endParaRPr lang="et-EE" dirty="0"/>
          </a:p>
        </p:txBody>
      </p:sp>
      <p:sp>
        <p:nvSpPr>
          <p:cNvPr id="3" name="Content Placeholder 2"/>
          <p:cNvSpPr>
            <a:spLocks noGrp="1"/>
          </p:cNvSpPr>
          <p:nvPr>
            <p:ph idx="1"/>
          </p:nvPr>
        </p:nvSpPr>
        <p:spPr/>
        <p:txBody>
          <a:bodyPr>
            <a:normAutofit fontScale="62500" lnSpcReduction="20000"/>
          </a:bodyPr>
          <a:lstStyle/>
          <a:p>
            <a:r>
              <a:rPr lang="et-EE" dirty="0" smtClean="0"/>
              <a:t>Ostate Tallinki aktsiatele 100 ostuoptsiooni kasutamishinnaga (võimaluse aktsiat osta)  5 euroga, optsiooni tähtajaks valite 1. jaanuari. Optsioonipreemia (tasu) on sellel optsioonil sõlmimise päeval 0,49 eurot, tehingu kogumaksumuseks teeb see 100*0,49 = 49 eurot. See on ka maksimaalne summa, mida te võite tehingu pealt kaotada. Tegemist on Euroopa tüüpi optsiooniga ehk optsiooni on võimalik kasutada ainult optsiooni tähtajal 1. jaanuaril.</a:t>
            </a:r>
          </a:p>
          <a:p>
            <a:r>
              <a:rPr lang="et-EE" dirty="0" smtClean="0"/>
              <a:t>Oletame, et optsioonitähtajaks ehk 1. jaanuariks on aktsia hind kerkinud  5,8 euro tasemele. See annab teile õiguse osta pangalt 100 Tallinki aktsiat 5 euroga ning siis need kas endale jätta või turul kohe 5,8 euroga maha müüa. Teie kasum aktsia kohta oleks kohese mahamüügi korral 5,8 – 50 = 0,8*100= 80 eurot. Kuna maksite tasuna 49 eurot, siis tegelikult 80 – 49= 31 eurot.</a:t>
            </a:r>
          </a:p>
          <a:p>
            <a:r>
              <a:rPr lang="et-EE" dirty="0" smtClean="0"/>
              <a:t>Kui oleks ostnud 100 aktsiat, siis 580 – 500= 80 eurot, aga teil oleks pidanud reaalset raha olemas olema 500 eurot. Praegu aga investeerisite ainult 49 eurot reaalset raha.</a:t>
            </a:r>
          </a:p>
          <a:p>
            <a:endParaRPr lang="et-EE"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Optsioon</a:t>
            </a:r>
            <a:endParaRPr lang="et-EE" dirty="0"/>
          </a:p>
        </p:txBody>
      </p:sp>
      <p:sp>
        <p:nvSpPr>
          <p:cNvPr id="3" name="Content Placeholder 2"/>
          <p:cNvSpPr>
            <a:spLocks noGrp="1"/>
          </p:cNvSpPr>
          <p:nvPr>
            <p:ph idx="1"/>
          </p:nvPr>
        </p:nvSpPr>
        <p:spPr/>
        <p:txBody>
          <a:bodyPr>
            <a:normAutofit fontScale="62500" lnSpcReduction="20000"/>
          </a:bodyPr>
          <a:lstStyle/>
          <a:p>
            <a:r>
              <a:rPr lang="et-EE" dirty="0" smtClean="0"/>
              <a:t>Vastavalt sellele, kas optsiooni saab kasutada kogu optsioonitähtajani jääva aja jooksul või ainult optsioonitähtajal, liigitatakse optsioonid kaheks - esimesel juhul on tegemist Ameerika tüüpi ning teisel juhul Euroopa tüüpi optsioonidega.</a:t>
            </a:r>
          </a:p>
          <a:p>
            <a:r>
              <a:rPr lang="et-EE" dirty="0" smtClean="0"/>
              <a:t>Õigust aktsiaid varem kindlaks määratud hinnaga osta või müüa ei anna loomulikult keegi tasuta, </a:t>
            </a:r>
            <a:r>
              <a:rPr lang="et-EE" b="1" dirty="0" smtClean="0"/>
              <a:t>optsioonil on hind, mida nimetatakse optsioonipreemiaks.</a:t>
            </a:r>
            <a:r>
              <a:rPr lang="et-EE" dirty="0" smtClean="0"/>
              <a:t> </a:t>
            </a:r>
            <a:r>
              <a:rPr lang="et-EE" dirty="0" smtClean="0"/>
              <a:t> Optsioonipreemia </a:t>
            </a:r>
            <a:r>
              <a:rPr lang="et-EE" dirty="0" smtClean="0"/>
              <a:t>leitakse üsna keeruliste valemite abil, seepärast kasutatakse arvutamiseks spetsiaalselt selleks mõeldud kalkulaatoreid . Optsiooni hind sõltub alusvara (aktsia) hinnast, optsiooni kasutamishinnast, optsiooni tähtajast, kehtivast intressimäärast ja alusvara volatiilsusest. </a:t>
            </a:r>
          </a:p>
          <a:p>
            <a:r>
              <a:rPr lang="et-EE" dirty="0" smtClean="0"/>
              <a:t>Hinda</a:t>
            </a:r>
            <a:r>
              <a:rPr lang="et-EE" dirty="0" smtClean="0"/>
              <a:t>, millega optsiooni omanik saab ostuoptsiooni puhul optsiooni aluseks olevat aktsiat osta või müügioptsiooni puhul müüa, nimetatakse </a:t>
            </a:r>
            <a:r>
              <a:rPr lang="et-EE" b="1" dirty="0" smtClean="0"/>
              <a:t>kasutamishinnaks.</a:t>
            </a:r>
            <a:endParaRPr lang="et-EE" dirty="0" smtClean="0"/>
          </a:p>
          <a:p>
            <a:r>
              <a:rPr lang="et-EE" dirty="0" smtClean="0"/>
              <a:t> Juhul kui te ostetud optsiooni kehtivusaja jooksul ära ei müü või optsiooni ei kasuta, siis kaotab optsioon kehtivuse ning te kaotate algselt makstud optsioonipreemia. </a:t>
            </a:r>
            <a:endParaRPr lang="et-EE"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Forward</a:t>
            </a:r>
            <a:endParaRPr lang="et-EE" dirty="0"/>
          </a:p>
        </p:txBody>
      </p:sp>
      <p:sp>
        <p:nvSpPr>
          <p:cNvPr id="3" name="Content Placeholder 2"/>
          <p:cNvSpPr>
            <a:spLocks noGrp="1"/>
          </p:cNvSpPr>
          <p:nvPr>
            <p:ph idx="1"/>
          </p:nvPr>
        </p:nvSpPr>
        <p:spPr/>
        <p:txBody>
          <a:bodyPr>
            <a:normAutofit fontScale="92500" lnSpcReduction="10000"/>
          </a:bodyPr>
          <a:lstStyle/>
          <a:p>
            <a:r>
              <a:rPr lang="et-EE" b="1" dirty="0" smtClean="0"/>
              <a:t>Forward-lepingu </a:t>
            </a:r>
            <a:r>
              <a:rPr lang="et-EE" dirty="0" smtClean="0"/>
              <a:t>alusel kohustub üks pool kokkulepitud tähtajal teisele poolele üle andma ja teine pool kohustub esimeselt vastu võtma teatava vara lepingu sõlmimisel kokkulepitud hinnaga. </a:t>
            </a:r>
            <a:endParaRPr lang="et-EE" dirty="0" smtClean="0"/>
          </a:p>
          <a:p>
            <a:r>
              <a:rPr lang="et-EE" dirty="0" smtClean="0"/>
              <a:t>KOHUSTUS </a:t>
            </a:r>
            <a:r>
              <a:rPr lang="et-EE" dirty="0" smtClean="0"/>
              <a:t>teatud perioodi jooksul vara OSTA. </a:t>
            </a:r>
            <a:endParaRPr lang="et-EE" dirty="0" smtClean="0"/>
          </a:p>
          <a:p>
            <a:r>
              <a:rPr lang="et-EE" dirty="0" smtClean="0"/>
              <a:t>Forwardi </a:t>
            </a:r>
            <a:r>
              <a:rPr lang="et-EE" dirty="0" smtClean="0"/>
              <a:t>objektiks võib olla igasugune vara: raha, väärismetallid, väärtpaberid, mitmesugused kaubad jne. </a:t>
            </a:r>
            <a:endParaRPr lang="et-EE"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Forward</a:t>
            </a:r>
            <a:endParaRPr lang="et-EE" dirty="0"/>
          </a:p>
        </p:txBody>
      </p:sp>
      <p:sp>
        <p:nvSpPr>
          <p:cNvPr id="3" name="Content Placeholder 2"/>
          <p:cNvSpPr>
            <a:spLocks noGrp="1"/>
          </p:cNvSpPr>
          <p:nvPr>
            <p:ph idx="1"/>
          </p:nvPr>
        </p:nvSpPr>
        <p:spPr/>
        <p:txBody>
          <a:bodyPr>
            <a:normAutofit fontScale="85000" lnSpcReduction="20000"/>
          </a:bodyPr>
          <a:lstStyle/>
          <a:p>
            <a:r>
              <a:rPr lang="et-EE" dirty="0" smtClean="0"/>
              <a:t>Leping on mittestandardne </a:t>
            </a:r>
            <a:r>
              <a:rPr lang="et-EE" dirty="0" smtClean="0"/>
              <a:t>ning lepingu tingimused määratakse poolte vahelisel kokkuleppel; </a:t>
            </a:r>
            <a:endParaRPr lang="et-EE" dirty="0" smtClean="0"/>
          </a:p>
          <a:p>
            <a:r>
              <a:rPr lang="et-EE" dirty="0" smtClean="0"/>
              <a:t>F</a:t>
            </a:r>
            <a:r>
              <a:rPr lang="et-EE" dirty="0" smtClean="0"/>
              <a:t>orward </a:t>
            </a:r>
            <a:r>
              <a:rPr lang="et-EE" dirty="0" smtClean="0"/>
              <a:t>sõlmitakse reeglina institutsionaalsete investorite ja nende klientide vahel suurte alusvara koguste peale. </a:t>
            </a:r>
          </a:p>
          <a:p>
            <a:r>
              <a:rPr lang="et-EE" dirty="0" smtClean="0"/>
              <a:t>Eristatakse pikka positsiooni (long position) – kus alusvara hinna tõusult teenitakse kasumit ja lühikest positsiooni (short position) – alusvara hinna languselt teenitakse kasumit.</a:t>
            </a:r>
          </a:p>
          <a:p>
            <a:r>
              <a:rPr lang="et-EE" dirty="0" smtClean="0"/>
              <a:t>Sõlmitud lepingus kokkulepitud hind on täitmishind (delivery price); väärtuspäev on  settlement date. </a:t>
            </a:r>
          </a:p>
          <a:p>
            <a:endParaRPr lang="et-EE"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Futuur</a:t>
            </a:r>
            <a:endParaRPr lang="et-EE" dirty="0"/>
          </a:p>
        </p:txBody>
      </p:sp>
      <p:sp>
        <p:nvSpPr>
          <p:cNvPr id="3" name="Content Placeholder 2"/>
          <p:cNvSpPr>
            <a:spLocks noGrp="1"/>
          </p:cNvSpPr>
          <p:nvPr>
            <p:ph idx="1"/>
          </p:nvPr>
        </p:nvSpPr>
        <p:spPr/>
        <p:txBody>
          <a:bodyPr>
            <a:normAutofit fontScale="85000" lnSpcReduction="20000"/>
          </a:bodyPr>
          <a:lstStyle/>
          <a:p>
            <a:r>
              <a:rPr lang="et-EE" b="1" dirty="0" smtClean="0"/>
              <a:t>Futuurleping</a:t>
            </a:r>
            <a:r>
              <a:rPr lang="et-EE" dirty="0" smtClean="0"/>
              <a:t> on standardiseeritud </a:t>
            </a:r>
            <a:r>
              <a:rPr lang="et-EE" dirty="0" smtClean="0"/>
              <a:t>forward-leping</a:t>
            </a:r>
            <a:r>
              <a:rPr lang="et-EE" dirty="0" smtClean="0"/>
              <a:t>, millega igapäevaselt kaubeldakse börsidel. Standardiseeritud tingimused </a:t>
            </a:r>
            <a:r>
              <a:rPr lang="et-EE" dirty="0" smtClean="0"/>
              <a:t>muudavad </a:t>
            </a:r>
            <a:r>
              <a:rPr lang="et-EE" dirty="0" smtClean="0"/>
              <a:t>lepingu sobivaks instrumendiks võimalikult </a:t>
            </a:r>
            <a:r>
              <a:rPr lang="et-EE" dirty="0" smtClean="0"/>
              <a:t>paljudele. Tehingu </a:t>
            </a:r>
            <a:r>
              <a:rPr lang="et-EE" dirty="0" smtClean="0"/>
              <a:t>vastaspool on alati börs, mis garanteerib lepingu täitmise, mitte kaks institutsionaalset investorit</a:t>
            </a:r>
            <a:r>
              <a:rPr lang="et-EE" dirty="0" smtClean="0"/>
              <a:t>.</a:t>
            </a:r>
          </a:p>
          <a:p>
            <a:endParaRPr lang="et-EE" dirty="0" smtClean="0"/>
          </a:p>
          <a:p>
            <a:r>
              <a:rPr lang="et-EE" dirty="0" smtClean="0"/>
              <a:t>Futuuride puhul nõutakse lepingu sõlmijalt kontot (margin account), läbi mille teostatakse kõik rahalised arveldused, mis on tuletisinstrumentidega seotud. </a:t>
            </a:r>
          </a:p>
          <a:p>
            <a:endParaRPr lang="et-EE"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Futuuri näide</a:t>
            </a:r>
            <a:endParaRPr lang="et-EE" dirty="0"/>
          </a:p>
        </p:txBody>
      </p:sp>
      <p:sp>
        <p:nvSpPr>
          <p:cNvPr id="3" name="Content Placeholder 2"/>
          <p:cNvSpPr>
            <a:spLocks noGrp="1"/>
          </p:cNvSpPr>
          <p:nvPr>
            <p:ph idx="1"/>
          </p:nvPr>
        </p:nvSpPr>
        <p:spPr/>
        <p:txBody>
          <a:bodyPr>
            <a:normAutofit fontScale="85000" lnSpcReduction="20000"/>
          </a:bodyPr>
          <a:lstStyle/>
          <a:p>
            <a:r>
              <a:rPr lang="et-EE" dirty="0" smtClean="0"/>
              <a:t>Kulla kokkulepitud ostuhind (futuur) on 400 eurot. Investor sõlmib lepingu 200 kulla futuuri ostuks. Ta annab garantii ehk kannab oma kontole on 4000 eurot. Järgmine päev kulla kilo hind langeb 396 eurole. Seega saab investor kahju 4*200 = 800 eurot. Kokku jääb peale seda spetsiaalsele kontole 3200 eurot. Positsiooni hinna vähenemine võetakse kohe päeva lõpul tema arvelt maha ja börs kannab selle 800 eurot vastaspositsioonis olnud investorile kontole. Kui kulla hind tõuseks 403 eurole, siis oleks kasum 600 eurot, mis päeva lõpul kantakse tema kontole. Deposiit kasvaks siis 4600 euroni.</a:t>
            </a:r>
          </a:p>
          <a:p>
            <a:endParaRPr lang="et-EE"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Futuuri näide</a:t>
            </a:r>
            <a:endParaRPr lang="et-EE" dirty="0"/>
          </a:p>
        </p:txBody>
      </p:sp>
      <p:sp>
        <p:nvSpPr>
          <p:cNvPr id="3" name="Content Placeholder 2"/>
          <p:cNvSpPr>
            <a:spLocks noGrp="1"/>
          </p:cNvSpPr>
          <p:nvPr>
            <p:ph idx="1"/>
          </p:nvPr>
        </p:nvSpPr>
        <p:spPr/>
        <p:txBody>
          <a:bodyPr>
            <a:normAutofit fontScale="70000" lnSpcReduction="20000"/>
          </a:bodyPr>
          <a:lstStyle/>
          <a:p>
            <a:r>
              <a:rPr lang="et-EE" dirty="0" smtClean="0"/>
              <a:t>Seega realiseerimata kasum (positsioon ei ole lõpetatud) kantakse deposiidile juurde ja kahjum võetakse deposiidist maha</a:t>
            </a:r>
            <a:r>
              <a:rPr lang="et-EE" dirty="0" smtClean="0"/>
              <a:t>.</a:t>
            </a:r>
          </a:p>
          <a:p>
            <a:endParaRPr lang="et-EE" dirty="0" smtClean="0"/>
          </a:p>
          <a:p>
            <a:r>
              <a:rPr lang="et-EE" dirty="0" smtClean="0"/>
              <a:t> Kui deposiit langeb ümberarvestamiste tulemusena alla minimaalse garantiideposiidi määra (maintenance margin</a:t>
            </a:r>
            <a:r>
              <a:rPr lang="et-EE" dirty="0" smtClean="0"/>
              <a:t>), </a:t>
            </a:r>
            <a:r>
              <a:rPr lang="et-EE" dirty="0" smtClean="0"/>
              <a:t>siis nõutakse investorilt garantiideposiidi taastamist algse määrani. Seda nimetatakse margin call.  Kui investor ei deponeeri täiendavalt raha juurde, siis positsioon suletakse. Maintanance margin moodustab tavaliselt 75 % algsest deposiidist ehk antud näite puhul 3000 eurot. </a:t>
            </a:r>
            <a:endParaRPr lang="et-EE" dirty="0" smtClean="0"/>
          </a:p>
          <a:p>
            <a:endParaRPr lang="et-EE" dirty="0" smtClean="0"/>
          </a:p>
          <a:p>
            <a:r>
              <a:rPr lang="et-EE" dirty="0" smtClean="0"/>
              <a:t>Futuurtehingutest </a:t>
            </a:r>
            <a:r>
              <a:rPr lang="et-EE" dirty="0" smtClean="0"/>
              <a:t>tulenevad arveldused toimuvad kliiringukojas (clearing house).</a:t>
            </a:r>
          </a:p>
          <a:p>
            <a:endParaRPr lang="et-EE"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Repotehing</a:t>
            </a:r>
            <a:endParaRPr lang="et-EE" dirty="0"/>
          </a:p>
        </p:txBody>
      </p:sp>
      <p:sp>
        <p:nvSpPr>
          <p:cNvPr id="3" name="Content Placeholder 2"/>
          <p:cNvSpPr>
            <a:spLocks noGrp="1"/>
          </p:cNvSpPr>
          <p:nvPr>
            <p:ph idx="1"/>
          </p:nvPr>
        </p:nvSpPr>
        <p:spPr/>
        <p:txBody>
          <a:bodyPr>
            <a:normAutofit/>
          </a:bodyPr>
          <a:lstStyle/>
          <a:p>
            <a:r>
              <a:rPr lang="et-EE" dirty="0" smtClean="0"/>
              <a:t>Mina </a:t>
            </a:r>
            <a:r>
              <a:rPr lang="et-EE" dirty="0" smtClean="0"/>
              <a:t>annan </a:t>
            </a:r>
            <a:r>
              <a:rPr lang="et-EE" dirty="0" smtClean="0"/>
              <a:t>teile </a:t>
            </a:r>
            <a:r>
              <a:rPr lang="et-EE" dirty="0" smtClean="0"/>
              <a:t>90 eurot, </a:t>
            </a:r>
            <a:r>
              <a:rPr lang="et-EE" dirty="0" smtClean="0"/>
              <a:t>teie annate mulle 100 </a:t>
            </a:r>
            <a:r>
              <a:rPr lang="et-EE" dirty="0" smtClean="0"/>
              <a:t>aktsiat ja kuu aja pärast vahetame tagasi. </a:t>
            </a:r>
            <a:r>
              <a:rPr lang="et-EE" dirty="0" smtClean="0"/>
              <a:t>Teie annate 91 </a:t>
            </a:r>
            <a:r>
              <a:rPr lang="et-EE" dirty="0" smtClean="0"/>
              <a:t>eurot ja mina need 100 aktsiat.</a:t>
            </a:r>
          </a:p>
          <a:p>
            <a:r>
              <a:rPr lang="et-EE" dirty="0" smtClean="0"/>
              <a:t>Repotehingu käigus müüb klient pangale aktsiad ning võtab kohustuse need kindlaksmääratud hinnaga ja ajal tagasi osta. Sisuliselt on tegu laenuga, mis antakse väärtpaberite tagatisel.</a:t>
            </a:r>
          </a:p>
          <a:p>
            <a:endParaRPr lang="et-EE"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Repotehingu näide</a:t>
            </a:r>
            <a:endParaRPr lang="et-EE" dirty="0"/>
          </a:p>
        </p:txBody>
      </p:sp>
      <p:sp>
        <p:nvSpPr>
          <p:cNvPr id="3" name="Content Placeholder 2"/>
          <p:cNvSpPr>
            <a:spLocks noGrp="1"/>
          </p:cNvSpPr>
          <p:nvPr>
            <p:ph idx="1"/>
          </p:nvPr>
        </p:nvSpPr>
        <p:spPr/>
        <p:txBody>
          <a:bodyPr>
            <a:normAutofit lnSpcReduction="10000"/>
          </a:bodyPr>
          <a:lstStyle/>
          <a:p>
            <a:r>
              <a:rPr lang="et-EE" dirty="0" smtClean="0"/>
              <a:t>Teil </a:t>
            </a:r>
            <a:r>
              <a:rPr lang="et-EE" dirty="0" smtClean="0"/>
              <a:t>on 200 Tallinki aktsiat. Arvate aga, et Baltika aktsia hakkab tõusma. Teil puudub raha Baltika aktsiate ostmiseks, kuid te ei soovi ka Tallinki aktsiaid müüa.</a:t>
            </a:r>
          </a:p>
          <a:p>
            <a:r>
              <a:rPr lang="et-EE" dirty="0" smtClean="0"/>
              <a:t>Lahenduseks on repotehing, mille käigus müüte oma Tallinki aktsiad pangale kokkuleppega, et ostate need kindlal ajahetkel määratud hinnaga tagasi ning saate pangalt nende eest Baltika aktsiate ostuks vajaliku raha.</a:t>
            </a:r>
          </a:p>
          <a:p>
            <a:endParaRPr lang="et-EE"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Swap</a:t>
            </a:r>
            <a:endParaRPr lang="et-EE" dirty="0"/>
          </a:p>
        </p:txBody>
      </p:sp>
      <p:sp>
        <p:nvSpPr>
          <p:cNvPr id="3" name="Content Placeholder 2"/>
          <p:cNvSpPr>
            <a:spLocks noGrp="1"/>
          </p:cNvSpPr>
          <p:nvPr>
            <p:ph idx="1"/>
          </p:nvPr>
        </p:nvSpPr>
        <p:spPr/>
        <p:txBody>
          <a:bodyPr>
            <a:normAutofit fontScale="70000" lnSpcReduction="20000"/>
          </a:bodyPr>
          <a:lstStyle/>
          <a:p>
            <a:r>
              <a:rPr lang="et-EE" b="1" dirty="0" smtClean="0"/>
              <a:t>SWAP (vahetusleping)</a:t>
            </a:r>
            <a:r>
              <a:rPr lang="et-EE" dirty="0" smtClean="0"/>
              <a:t> on kahe poole vaheline tehing, millega lepitakse kokku vahetada tulevikus teatud perioodi jooksul väärtusi kokkulepitud suhte alusel. Vahetatakse näiteks rahavoogu, mitte aktsiaid</a:t>
            </a:r>
            <a:r>
              <a:rPr lang="et-EE" dirty="0" smtClean="0"/>
              <a:t>.</a:t>
            </a:r>
          </a:p>
          <a:p>
            <a:endParaRPr lang="et-EE" dirty="0" smtClean="0"/>
          </a:p>
          <a:p>
            <a:r>
              <a:rPr lang="et-EE" dirty="0" smtClean="0"/>
              <a:t>Näiteks intressimäära swap ehk nn. “plain vanilla” . See on intressimäära swap (interest rate swap), mis annab võimaluse maandada intressiriski või spekuleerida intressimäära muutustele.  </a:t>
            </a:r>
            <a:endParaRPr lang="et-EE" dirty="0" smtClean="0"/>
          </a:p>
          <a:p>
            <a:endParaRPr lang="et-EE" dirty="0" smtClean="0"/>
          </a:p>
          <a:p>
            <a:r>
              <a:rPr lang="et-EE" dirty="0" smtClean="0"/>
              <a:t>Pank pakub võimalust laenu võtta nii fikseeritud intressiga kui ujuva intressimääraga. Selles tehingus on üks osapool nõus maksma swapi perioodi jooksul teisele osapoolele rahavoogusid, mis on arvutatud fikseeritud intressimäära alusel. Samas teine osapool maksab esimesele </a:t>
            </a:r>
            <a:r>
              <a:rPr lang="et-EE" dirty="0" smtClean="0"/>
              <a:t>intressimakseid,ujuva </a:t>
            </a:r>
            <a:r>
              <a:rPr lang="et-EE" dirty="0" smtClean="0"/>
              <a:t>intressimäära alusel. </a:t>
            </a:r>
            <a:endParaRPr lang="et-E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Keskpank emiteerib alusraha</a:t>
            </a:r>
            <a:endParaRPr lang="et-EE" dirty="0"/>
          </a:p>
        </p:txBody>
      </p:sp>
      <p:sp>
        <p:nvSpPr>
          <p:cNvPr id="3" name="Content Placeholder 2"/>
          <p:cNvSpPr>
            <a:spLocks noGrp="1"/>
          </p:cNvSpPr>
          <p:nvPr>
            <p:ph idx="1"/>
          </p:nvPr>
        </p:nvSpPr>
        <p:spPr/>
        <p:txBody>
          <a:bodyPr>
            <a:normAutofit fontScale="92500" lnSpcReduction="20000"/>
          </a:bodyPr>
          <a:lstStyle/>
          <a:p>
            <a:r>
              <a:rPr lang="et-EE" dirty="0" smtClean="0"/>
              <a:t>Euroopa keskpanga nõukogu fikseerib intressimäärad, millega kommertspangad saavad keskpangalt raha laenata. Nõukogu koosneb juhatusest ja 17 euroala riigi keskpankade juhtidest.</a:t>
            </a:r>
          </a:p>
          <a:p>
            <a:endParaRPr lang="et-EE" dirty="0" smtClean="0"/>
          </a:p>
          <a:p>
            <a:r>
              <a:rPr lang="et-EE" dirty="0" smtClean="0"/>
              <a:t>Kehtestatud on olemuselt keerukad normatiivid ja reeglid, kuidas pank ise võib omakorda raha edasi laenata, näiteks panga kohustusliku reservi suurus, kapitali adekvaatsus jne. Just nende reeglite täitmist jälgib finantsjärelevalve.</a:t>
            </a:r>
          </a:p>
          <a:p>
            <a:endParaRPr lang="et-EE"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Swapi näide</a:t>
            </a:r>
            <a:endParaRPr lang="et-EE" dirty="0"/>
          </a:p>
        </p:txBody>
      </p:sp>
      <p:sp>
        <p:nvSpPr>
          <p:cNvPr id="3" name="Content Placeholder 2"/>
          <p:cNvSpPr>
            <a:spLocks noGrp="1"/>
          </p:cNvSpPr>
          <p:nvPr>
            <p:ph idx="1"/>
          </p:nvPr>
        </p:nvSpPr>
        <p:spPr/>
        <p:txBody>
          <a:bodyPr/>
          <a:lstStyle/>
          <a:p>
            <a:r>
              <a:rPr lang="et-EE" dirty="0" smtClean="0"/>
              <a:t>Ettevõtted X ja Y lepivad kokku maksta üksteisele 100 000 eurolt  intresse. Y maksab X –le 2 % fikseeritult aasta baasil ja </a:t>
            </a:r>
            <a:r>
              <a:rPr lang="et-EE" dirty="0" smtClean="0"/>
              <a:t>X </a:t>
            </a:r>
            <a:r>
              <a:rPr lang="et-EE" dirty="0" smtClean="0"/>
              <a:t>maksab Y-le 6 kuu euribori aluseks võttes. Makseid vahetatakse iga 6 kuu tagant. Euribor oli 1,6% ja järgmisel kuuel kuul 2,5%. Aastaga maksab Y X-le 2000 eurot ja X Y –le 2050 eurot.</a:t>
            </a:r>
          </a:p>
          <a:p>
            <a:endParaRPr lang="et-EE"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Lühikeseks müük</a:t>
            </a:r>
            <a:endParaRPr lang="et-EE" dirty="0"/>
          </a:p>
        </p:txBody>
      </p:sp>
      <p:sp>
        <p:nvSpPr>
          <p:cNvPr id="3" name="Content Placeholder 2"/>
          <p:cNvSpPr>
            <a:spLocks noGrp="1"/>
          </p:cNvSpPr>
          <p:nvPr>
            <p:ph idx="1"/>
          </p:nvPr>
        </p:nvSpPr>
        <p:spPr/>
        <p:txBody>
          <a:bodyPr>
            <a:normAutofit fontScale="85000" lnSpcReduction="10000"/>
          </a:bodyPr>
          <a:lstStyle/>
          <a:p>
            <a:r>
              <a:rPr lang="et-EE" dirty="0" smtClean="0"/>
              <a:t>Lühikese positsiooni </a:t>
            </a:r>
            <a:r>
              <a:rPr lang="et-EE" dirty="0" smtClean="0"/>
              <a:t>võtmist </a:t>
            </a:r>
            <a:r>
              <a:rPr lang="et-EE" dirty="0" smtClean="0"/>
              <a:t>ehk panustamist väärtpaberi hinna langusele nimetatakse lühikeseks müügiks. Lühikeseks müügi puhul laenab osapool maaklerilt </a:t>
            </a:r>
            <a:r>
              <a:rPr lang="et-EE" dirty="0" smtClean="0"/>
              <a:t>väärtpabereid </a:t>
            </a:r>
            <a:r>
              <a:rPr lang="et-EE" dirty="0" smtClean="0"/>
              <a:t>(</a:t>
            </a:r>
            <a:r>
              <a:rPr lang="et-EE" dirty="0" smtClean="0"/>
              <a:t>aktsiaid) </a:t>
            </a:r>
            <a:r>
              <a:rPr lang="et-EE" dirty="0" smtClean="0"/>
              <a:t>ning müüb need turuhinnaga.  </a:t>
            </a:r>
            <a:r>
              <a:rPr lang="et-EE" dirty="0" smtClean="0"/>
              <a:t>Hiljem ostab (loodetavasti madalama hinnaga) turult </a:t>
            </a:r>
            <a:r>
              <a:rPr lang="et-EE" dirty="0" smtClean="0"/>
              <a:t>väärtpaberid tagasi ja tagastab need maaklerile.</a:t>
            </a:r>
          </a:p>
          <a:p>
            <a:r>
              <a:rPr lang="et-EE" dirty="0" smtClean="0"/>
              <a:t>Lühikeseks müük on täpselt vastupidine tehing väärtpaberite ostmisele – kõigepealt müüte (laenates väärtpabereid) ning hiljem ostate tagasi. </a:t>
            </a:r>
            <a:endParaRPr lang="et-EE"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Lühikeseks müügi näide</a:t>
            </a:r>
            <a:endParaRPr lang="et-EE" dirty="0"/>
          </a:p>
        </p:txBody>
      </p:sp>
      <p:sp>
        <p:nvSpPr>
          <p:cNvPr id="3" name="Content Placeholder 2"/>
          <p:cNvSpPr>
            <a:spLocks noGrp="1"/>
          </p:cNvSpPr>
          <p:nvPr>
            <p:ph idx="1"/>
          </p:nvPr>
        </p:nvSpPr>
        <p:spPr/>
        <p:txBody>
          <a:bodyPr>
            <a:normAutofit fontScale="92500" lnSpcReduction="20000"/>
          </a:bodyPr>
          <a:lstStyle/>
          <a:p>
            <a:r>
              <a:rPr lang="et-EE" dirty="0" smtClean="0"/>
              <a:t>Kui te ostate 100 aktsiat 25 euroga ning aktsia hind tõuseb 27 euro peale, olete teeninud 200 eurot (2*100). </a:t>
            </a:r>
            <a:endParaRPr lang="et-EE" dirty="0" smtClean="0"/>
          </a:p>
          <a:p>
            <a:endParaRPr lang="et-EE" dirty="0" smtClean="0"/>
          </a:p>
          <a:p>
            <a:r>
              <a:rPr lang="et-EE" dirty="0" smtClean="0"/>
              <a:t>Kui </a:t>
            </a:r>
            <a:r>
              <a:rPr lang="et-EE" dirty="0" smtClean="0"/>
              <a:t>müüte lühikeseks 100 aktsiat 25 krooni pealt, siis peab selleks, et sama palju </a:t>
            </a:r>
            <a:r>
              <a:rPr lang="et-EE" dirty="0" smtClean="0"/>
              <a:t>teenida, aktsia </a:t>
            </a:r>
            <a:r>
              <a:rPr lang="et-EE" dirty="0" smtClean="0"/>
              <a:t>hind hoopis 2 </a:t>
            </a:r>
            <a:r>
              <a:rPr lang="et-EE" dirty="0" smtClean="0"/>
              <a:t>eurot </a:t>
            </a:r>
            <a:r>
              <a:rPr lang="et-EE" dirty="0" smtClean="0"/>
              <a:t>langema 23 </a:t>
            </a:r>
            <a:r>
              <a:rPr lang="et-EE" dirty="0" smtClean="0"/>
              <a:t>euro </a:t>
            </a:r>
            <a:r>
              <a:rPr lang="et-EE" dirty="0" smtClean="0"/>
              <a:t>peale. </a:t>
            </a:r>
            <a:endParaRPr lang="et-EE" dirty="0" smtClean="0"/>
          </a:p>
          <a:p>
            <a:endParaRPr lang="et-EE" dirty="0" smtClean="0"/>
          </a:p>
          <a:p>
            <a:r>
              <a:rPr lang="et-EE" dirty="0" smtClean="0"/>
              <a:t>Aktsiat </a:t>
            </a:r>
            <a:r>
              <a:rPr lang="et-EE" dirty="0" smtClean="0"/>
              <a:t>ostes teenite siis, kui aktsia hind tõuseb, lühikeseks müügi puhul teenite siis, kui aktsia hind langeb.</a:t>
            </a:r>
          </a:p>
          <a:p>
            <a:endParaRPr lang="et-EE" dirty="0" smtClean="0"/>
          </a:p>
          <a:p>
            <a:endParaRPr lang="et-EE"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Lühikeseks müügi näide</a:t>
            </a:r>
            <a:endParaRPr lang="et-EE" dirty="0"/>
          </a:p>
        </p:txBody>
      </p:sp>
      <p:sp>
        <p:nvSpPr>
          <p:cNvPr id="3" name="Content Placeholder 2"/>
          <p:cNvSpPr>
            <a:spLocks noGrp="1"/>
          </p:cNvSpPr>
          <p:nvPr>
            <p:ph idx="1"/>
          </p:nvPr>
        </p:nvSpPr>
        <p:spPr/>
        <p:txBody>
          <a:bodyPr>
            <a:normAutofit fontScale="62500" lnSpcReduction="20000"/>
          </a:bodyPr>
          <a:lstStyle/>
          <a:p>
            <a:r>
              <a:rPr lang="et-EE" dirty="0" smtClean="0"/>
              <a:t>Praktikas on kasutusel terminid pikk ja lühike positsioon. Kui olete aktsiaid ostnud, omate pikka positsiooni, kui panustate langusele (lühikeseks müük), omate lühikest positsiooni. </a:t>
            </a:r>
            <a:endParaRPr lang="et-EE" dirty="0" smtClean="0"/>
          </a:p>
          <a:p>
            <a:endParaRPr lang="et-EE" dirty="0" smtClean="0"/>
          </a:p>
          <a:p>
            <a:r>
              <a:rPr lang="et-EE" dirty="0" smtClean="0"/>
              <a:t>Lühikese </a:t>
            </a:r>
            <a:r>
              <a:rPr lang="et-EE" dirty="0" smtClean="0"/>
              <a:t>positsiooni sulgemist nimetatakse lühikese </a:t>
            </a:r>
            <a:endParaRPr lang="et-EE" dirty="0" smtClean="0"/>
          </a:p>
          <a:p>
            <a:pPr>
              <a:buNone/>
            </a:pPr>
            <a:r>
              <a:rPr lang="et-EE" dirty="0" smtClean="0"/>
              <a:t>     positsiooni </a:t>
            </a:r>
            <a:r>
              <a:rPr lang="et-EE" dirty="0" smtClean="0"/>
              <a:t>katmiseks</a:t>
            </a:r>
            <a:r>
              <a:rPr lang="et-EE" dirty="0" smtClean="0"/>
              <a:t>.</a:t>
            </a:r>
          </a:p>
          <a:p>
            <a:endParaRPr lang="et-EE" dirty="0" smtClean="0"/>
          </a:p>
          <a:p>
            <a:r>
              <a:rPr lang="et-EE" dirty="0" smtClean="0"/>
              <a:t>Lühikeseks </a:t>
            </a:r>
            <a:r>
              <a:rPr lang="et-EE" dirty="0" smtClean="0"/>
              <a:t>müümine on seotud </a:t>
            </a:r>
            <a:r>
              <a:rPr lang="et-EE" dirty="0" smtClean="0"/>
              <a:t>suurema </a:t>
            </a:r>
            <a:r>
              <a:rPr lang="et-EE" dirty="0" smtClean="0"/>
              <a:t>riskiga. A</a:t>
            </a:r>
            <a:r>
              <a:rPr lang="et-EE" dirty="0" smtClean="0"/>
              <a:t>ktsiate </a:t>
            </a:r>
            <a:r>
              <a:rPr lang="et-EE" dirty="0" smtClean="0"/>
              <a:t>ostmisel on maksimaalne kaotus sada </a:t>
            </a:r>
            <a:r>
              <a:rPr lang="et-EE" dirty="0" smtClean="0"/>
              <a:t>protsenti</a:t>
            </a:r>
            <a:r>
              <a:rPr lang="et-EE" dirty="0" smtClean="0"/>
              <a:t> </a:t>
            </a:r>
            <a:r>
              <a:rPr lang="et-EE" dirty="0" smtClean="0"/>
              <a:t>kui ettevõte läheb pankrotti.</a:t>
            </a:r>
          </a:p>
          <a:p>
            <a:endParaRPr lang="et-EE" dirty="0" smtClean="0"/>
          </a:p>
          <a:p>
            <a:r>
              <a:rPr lang="et-EE" dirty="0" smtClean="0"/>
              <a:t> Lühikese positsiooniga võib kaotada nii alginvesteeringu (kui väärtpaberi hind kahekordistub; ostate 100 aktsiat 25 euroga, aga aktsia hind tõuseb </a:t>
            </a:r>
            <a:r>
              <a:rPr lang="et-EE" dirty="0" smtClean="0"/>
              <a:t>hoopis 50 </a:t>
            </a:r>
            <a:r>
              <a:rPr lang="et-EE" dirty="0" smtClean="0"/>
              <a:t>euro </a:t>
            </a:r>
            <a:r>
              <a:rPr lang="et-EE" dirty="0" smtClean="0"/>
              <a:t>peale)</a:t>
            </a:r>
          </a:p>
          <a:p>
            <a:pPr>
              <a:buNone/>
            </a:pPr>
            <a:r>
              <a:rPr lang="et-EE" dirty="0" smtClean="0"/>
              <a:t> </a:t>
            </a:r>
            <a:r>
              <a:rPr lang="et-EE" dirty="0" smtClean="0"/>
              <a:t>    kui </a:t>
            </a:r>
            <a:r>
              <a:rPr lang="et-EE" dirty="0" smtClean="0"/>
              <a:t>ka kaks korda nii palju (väärtpaberi hinna kolmekordistumisel; ostate aktsia 25 euroga, aga hind tõuseb 75 euro peale) jne.</a:t>
            </a:r>
          </a:p>
          <a:p>
            <a:endParaRPr lang="et-EE"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Kaetud ja katmata lühikeseks müük</a:t>
            </a:r>
            <a:endParaRPr lang="et-EE" dirty="0"/>
          </a:p>
        </p:txBody>
      </p:sp>
      <p:sp>
        <p:nvSpPr>
          <p:cNvPr id="3" name="Content Placeholder 2"/>
          <p:cNvSpPr>
            <a:spLocks noGrp="1"/>
          </p:cNvSpPr>
          <p:nvPr>
            <p:ph idx="1"/>
          </p:nvPr>
        </p:nvSpPr>
        <p:spPr/>
        <p:txBody>
          <a:bodyPr/>
          <a:lstStyle/>
          <a:p>
            <a:r>
              <a:rPr lang="et-EE" dirty="0" smtClean="0"/>
              <a:t>Kaetud </a:t>
            </a:r>
            <a:r>
              <a:rPr lang="et-EE" dirty="0" smtClean="0"/>
              <a:t>lühikeseks müük, mille korral müüja on väärtpaberid laenuks võtnud või sõlminud kokkuleppe, et tagada nende laenuks võtmine enne lühikeseks müügi toimumist; </a:t>
            </a:r>
          </a:p>
          <a:p>
            <a:r>
              <a:rPr lang="et-EE" dirty="0" smtClean="0"/>
              <a:t>Katteta </a:t>
            </a:r>
            <a:r>
              <a:rPr lang="et-EE" dirty="0" smtClean="0"/>
              <a:t>lühikeseks müük, mille korral müüja ei ole lühikeseks müügi ajaks väärtpabereid laenuks võtnud ega taganud, et neid saab laenuks võtta.</a:t>
            </a:r>
          </a:p>
          <a:p>
            <a:endParaRPr lang="et-EE"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Katteta lühikeseks müük</a:t>
            </a:r>
            <a:endParaRPr lang="et-EE" dirty="0"/>
          </a:p>
        </p:txBody>
      </p:sp>
      <p:sp>
        <p:nvSpPr>
          <p:cNvPr id="3" name="Content Placeholder 2"/>
          <p:cNvSpPr>
            <a:spLocks noGrp="1"/>
          </p:cNvSpPr>
          <p:nvPr>
            <p:ph idx="1"/>
          </p:nvPr>
        </p:nvSpPr>
        <p:spPr/>
        <p:txBody>
          <a:bodyPr>
            <a:normAutofit fontScale="70000" lnSpcReduction="20000"/>
          </a:bodyPr>
          <a:lstStyle/>
          <a:p>
            <a:r>
              <a:rPr lang="et-EE" dirty="0" smtClean="0"/>
              <a:t>Katteta lühikeseks müümine ei ole lubatud ei Euroopas ega Ameerikas, aga seda ikka aeg-ajalt juhtub. </a:t>
            </a:r>
            <a:endParaRPr lang="et-EE" dirty="0" smtClean="0"/>
          </a:p>
          <a:p>
            <a:endParaRPr lang="et-EE" dirty="0" smtClean="0"/>
          </a:p>
          <a:p>
            <a:r>
              <a:rPr lang="et-EE" dirty="0" smtClean="0"/>
              <a:t>Juhtub </a:t>
            </a:r>
            <a:r>
              <a:rPr lang="et-EE" dirty="0" smtClean="0"/>
              <a:t>selle tõttu, et maaklerite jaoks on börsil arveldamise ja tegeliku tehingu </a:t>
            </a:r>
            <a:r>
              <a:rPr lang="et-EE" dirty="0" smtClean="0"/>
              <a:t>toimumise vahe kolm </a:t>
            </a:r>
            <a:r>
              <a:rPr lang="et-EE" dirty="0" smtClean="0"/>
              <a:t>päeva. Suurtel maakleritel on volitus panna korraldusi väärtpaberite ostuks või müügiks nii, et keegi ei kontrolli, kas väärtpaberid ka tegelikult olemas on. See selgub kolme päeva pärast ja kui väärtpabereid ei ole, siis tehing muidugi tühistatakse. </a:t>
            </a:r>
            <a:endParaRPr lang="et-EE" dirty="0" smtClean="0"/>
          </a:p>
          <a:p>
            <a:endParaRPr lang="et-EE" dirty="0" smtClean="0"/>
          </a:p>
          <a:p>
            <a:r>
              <a:rPr lang="et-EE" dirty="0" smtClean="0"/>
              <a:t>Katteta </a:t>
            </a:r>
            <a:r>
              <a:rPr lang="et-EE" dirty="0" smtClean="0"/>
              <a:t>lühikeseks müük on müügikorraldus, kui pole ideed, kust need väärtpaberid leida, aga müügikorraldus antakse sellegipoolest sisse. </a:t>
            </a:r>
          </a:p>
          <a:p>
            <a:endParaRPr lang="et-EE"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Turujärelevalve</a:t>
            </a:r>
            <a:endParaRPr lang="et-EE" dirty="0"/>
          </a:p>
        </p:txBody>
      </p:sp>
      <p:sp>
        <p:nvSpPr>
          <p:cNvPr id="3" name="Content Placeholder 2"/>
          <p:cNvSpPr>
            <a:spLocks noGrp="1"/>
          </p:cNvSpPr>
          <p:nvPr>
            <p:ph idx="1"/>
          </p:nvPr>
        </p:nvSpPr>
        <p:spPr/>
        <p:txBody>
          <a:bodyPr/>
          <a:lstStyle/>
          <a:p>
            <a:pPr>
              <a:buNone/>
            </a:pPr>
            <a:r>
              <a:rPr lang="et-EE" dirty="0" smtClean="0"/>
              <a:t>     Eesti </a:t>
            </a:r>
            <a:r>
              <a:rPr lang="et-EE" dirty="0" smtClean="0"/>
              <a:t>õiguses</a:t>
            </a:r>
            <a:r>
              <a:rPr lang="et-EE" dirty="0" smtClean="0"/>
              <a:t>:</a:t>
            </a:r>
            <a:br>
              <a:rPr lang="et-EE" dirty="0" smtClean="0"/>
            </a:br>
            <a:endParaRPr lang="et-EE" dirty="0" smtClean="0"/>
          </a:p>
          <a:p>
            <a:r>
              <a:rPr lang="et-EE" dirty="0" smtClean="0"/>
              <a:t> •Väärtpaberituru seadus</a:t>
            </a:r>
          </a:p>
          <a:p>
            <a:r>
              <a:rPr lang="et-EE" dirty="0" smtClean="0"/>
              <a:t>•Investeerimisfondide seadus</a:t>
            </a:r>
          </a:p>
          <a:p>
            <a:r>
              <a:rPr lang="et-EE" dirty="0" smtClean="0"/>
              <a:t>•Finantsinspektsiooni </a:t>
            </a:r>
            <a:r>
              <a:rPr lang="et-EE" dirty="0" smtClean="0"/>
              <a:t>seadus</a:t>
            </a:r>
            <a:endParaRPr lang="et-EE" dirty="0" smtClean="0"/>
          </a:p>
          <a:p>
            <a:r>
              <a:rPr lang="et-EE" dirty="0" smtClean="0"/>
              <a:t>•Eesti väärtpaberite keskregistri </a:t>
            </a:r>
            <a:r>
              <a:rPr lang="et-EE" dirty="0" smtClean="0"/>
              <a:t>seadus</a:t>
            </a:r>
          </a:p>
          <a:p>
            <a:r>
              <a:rPr lang="et-EE" dirty="0" smtClean="0"/>
              <a:t>Rahandusministri määrused</a:t>
            </a:r>
          </a:p>
          <a:p>
            <a:r>
              <a:rPr lang="et-EE" dirty="0" smtClean="0"/>
              <a:t>NASDAQ OMX Tallinn reglement</a:t>
            </a:r>
          </a:p>
          <a:p>
            <a:endParaRPr lang="et-EE"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Turumanipulatsioon</a:t>
            </a:r>
            <a:endParaRPr lang="et-EE" dirty="0"/>
          </a:p>
        </p:txBody>
      </p:sp>
      <p:sp>
        <p:nvSpPr>
          <p:cNvPr id="3" name="Content Placeholder 2"/>
          <p:cNvSpPr>
            <a:spLocks noGrp="1"/>
          </p:cNvSpPr>
          <p:nvPr>
            <p:ph idx="1"/>
          </p:nvPr>
        </p:nvSpPr>
        <p:spPr/>
        <p:txBody>
          <a:bodyPr>
            <a:normAutofit fontScale="70000" lnSpcReduction="20000"/>
          </a:bodyPr>
          <a:lstStyle/>
          <a:p>
            <a:r>
              <a:rPr lang="et-EE" dirty="0" smtClean="0"/>
              <a:t>Börsile peab avaldama täpset, täielikku ja õiget teavet emitendi, tema väärtpaberite, pakkumuste ja väärtpaberitehingute kohta. </a:t>
            </a:r>
          </a:p>
          <a:p>
            <a:endParaRPr lang="et-EE" dirty="0" smtClean="0"/>
          </a:p>
          <a:p>
            <a:r>
              <a:rPr lang="et-EE" dirty="0" smtClean="0"/>
              <a:t>Turumanipulatsioon </a:t>
            </a:r>
            <a:r>
              <a:rPr lang="et-EE" dirty="0" smtClean="0"/>
              <a:t>on valeteabe levitamine. Valeteave võib seisneda kuulujutus ehk tõele mittevastavas teabes. Valeteave võib võtta väärtpaberitehingu vormi: iseendaga ja seotud isikute vahel tehtud tehingud börsil, teatud ajal, hinnaga, </a:t>
            </a:r>
            <a:r>
              <a:rPr lang="et-EE" dirty="0" smtClean="0"/>
              <a:t>koguses. </a:t>
            </a:r>
          </a:p>
          <a:p>
            <a:endParaRPr lang="et-EE" dirty="0" smtClean="0"/>
          </a:p>
          <a:p>
            <a:r>
              <a:rPr lang="et-EE" dirty="0" smtClean="0"/>
              <a:t> </a:t>
            </a:r>
            <a:r>
              <a:rPr lang="et-EE" dirty="0" smtClean="0"/>
              <a:t>Näiteks turul võlgnikust sõbra kartulite valjusti kiitmine ja sellele järgnev kiitja ost eesmärgiga tekitada suuremat ostuhuvi teistes, et sõber saaks edukast kartulimüügist saaduga kiitjale </a:t>
            </a:r>
            <a:r>
              <a:rPr lang="et-EE" dirty="0" smtClean="0"/>
              <a:t>võla </a:t>
            </a:r>
            <a:r>
              <a:rPr lang="et-EE" dirty="0" smtClean="0"/>
              <a:t>tasuda. Kartuliostjad aga kiitja ja müüja seoseid ei tea ning arvavad kiitusest kartulitele kauba paremat kvaliteeti.</a:t>
            </a:r>
          </a:p>
          <a:p>
            <a:endParaRPr lang="et-EE"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Turumanipulatsioon</a:t>
            </a:r>
            <a:endParaRPr lang="et-EE" dirty="0"/>
          </a:p>
        </p:txBody>
      </p:sp>
      <p:sp>
        <p:nvSpPr>
          <p:cNvPr id="3" name="Content Placeholder 2"/>
          <p:cNvSpPr>
            <a:spLocks noGrp="1"/>
          </p:cNvSpPr>
          <p:nvPr>
            <p:ph idx="1"/>
          </p:nvPr>
        </p:nvSpPr>
        <p:spPr/>
        <p:txBody>
          <a:bodyPr>
            <a:normAutofit/>
          </a:bodyPr>
          <a:lstStyle/>
          <a:p>
            <a:r>
              <a:rPr lang="et-EE" dirty="0" smtClean="0"/>
              <a:t>Turumanipulatsiooni ja teisi turu kuritarvitusi keelav normistik on harmoneeritud üle </a:t>
            </a:r>
            <a:r>
              <a:rPr lang="et-EE" dirty="0" smtClean="0"/>
              <a:t>Euroopa.</a:t>
            </a:r>
          </a:p>
          <a:p>
            <a:r>
              <a:rPr lang="et-EE" dirty="0" smtClean="0"/>
              <a:t>Järelevalvepraktika </a:t>
            </a:r>
            <a:r>
              <a:rPr lang="et-EE" dirty="0" smtClean="0"/>
              <a:t>liigub jõudsasti ühetaolisuse suunas. Turukuritarvituste kaasuseid arutavad, kogemusi ja teavet jagavad Euroopa väärtpaberijärelevalveasutused </a:t>
            </a:r>
            <a:r>
              <a:rPr lang="et-EE" dirty="0" smtClean="0"/>
              <a:t>ESMA </a:t>
            </a:r>
            <a:r>
              <a:rPr lang="et-EE" dirty="0" smtClean="0"/>
              <a:t>raames väga sagedasti</a:t>
            </a:r>
            <a:r>
              <a:rPr lang="et-EE" smtClean="0"/>
              <a:t>. </a:t>
            </a:r>
            <a:endParaRPr lang="et-EE"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smtClean="0"/>
              <a:t>Tõlke seadusandlik jõud võrdub originaaliga</a:t>
            </a:r>
            <a:endParaRPr lang="en-US" dirty="0"/>
          </a:p>
        </p:txBody>
      </p:sp>
      <p:sp>
        <p:nvSpPr>
          <p:cNvPr id="3" name="Sisu kohatäide 2"/>
          <p:cNvSpPr>
            <a:spLocks noGrp="1"/>
          </p:cNvSpPr>
          <p:nvPr>
            <p:ph idx="1"/>
          </p:nvPr>
        </p:nvSpPr>
        <p:spPr/>
        <p:txBody>
          <a:bodyPr>
            <a:normAutofit fontScale="62500" lnSpcReduction="20000"/>
          </a:bodyPr>
          <a:lstStyle/>
          <a:p>
            <a:r>
              <a:rPr lang="et-EE" dirty="0" smtClean="0"/>
              <a:t>Finantsvaldkonnas on plaanis alates 2013. aastast suurem osa nõudeid kehtestada Euroopa Parlamendi ja Nõukogu otsekohalduva määrusega. Euroopa Komisjon tõlgib määrused kõikide liikmesriikide keeltesse ning määruse seaduslik jõud on kõikides keeltes võrdne. Kui kõikidel ametlikel tõlgetel on originaaliga võrdväärne seaduslik  jõud ,  võib iga tõlkeviga meile tulevikus suuri probleeme tekitada. Komisjon on küll öelnud, ee kuna tegu on väga oluliste määrustega, ei jõustata tõlkeid kindlasti enne kui on saadud kooskõlastus liikmesriigilt. Aga siiski sõltub tõlke lõplik kvaliteet oluliselt sellest, kes see ülevaataja ja kooskõlastaja on.</a:t>
            </a:r>
            <a:br>
              <a:rPr lang="et-EE" dirty="0" smtClean="0"/>
            </a:br>
            <a:r>
              <a:rPr lang="et-EE" dirty="0" smtClean="0"/>
              <a:t/>
            </a:r>
            <a:br>
              <a:rPr lang="et-EE" dirty="0" smtClean="0"/>
            </a:br>
            <a:r>
              <a:rPr lang="et-EE" dirty="0" smtClean="0"/>
              <a:t>Tõlke kvaliteedi pärast on mures kõik riigid. Isegi Inglismaa on väljendanud oma muret otsekohalduvate määruste arusaadavuse pärast, kuna "Euroopa inglise keel" võib kohalikust inglise keelest mõnikord päris erinev olla </a:t>
            </a:r>
            <a:r>
              <a:rPr lang="et-EE" dirty="0" smtClean="0">
                <a:sym typeface="Wingdings" pitchFamily="2" charset="2"/>
              </a:rPr>
              <a:t></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Laenubuum</a:t>
            </a:r>
            <a:endParaRPr lang="et-EE" dirty="0"/>
          </a:p>
        </p:txBody>
      </p:sp>
      <p:sp>
        <p:nvSpPr>
          <p:cNvPr id="3" name="Content Placeholder 2"/>
          <p:cNvSpPr>
            <a:spLocks noGrp="1"/>
          </p:cNvSpPr>
          <p:nvPr>
            <p:ph idx="1"/>
          </p:nvPr>
        </p:nvSpPr>
        <p:spPr/>
        <p:txBody>
          <a:bodyPr/>
          <a:lstStyle/>
          <a:p>
            <a:r>
              <a:rPr lang="et-EE" dirty="0" smtClean="0"/>
              <a:t>Kas Eestil oli üldse valikuid?</a:t>
            </a:r>
          </a:p>
          <a:p>
            <a:endParaRPr lang="et-EE" dirty="0" smtClean="0"/>
          </a:p>
          <a:p>
            <a:r>
              <a:rPr lang="et-EE" dirty="0" smtClean="0"/>
              <a:t>Valluutakomitee süsteem</a:t>
            </a:r>
          </a:p>
          <a:p>
            <a:endParaRPr lang="et-EE" dirty="0" smtClean="0"/>
          </a:p>
          <a:p>
            <a:r>
              <a:rPr lang="et-EE" dirty="0" smtClean="0"/>
              <a:t>Teenuste vaba liikumine EL-i piires</a:t>
            </a:r>
            <a:endParaRPr lang="et-EE"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Mida siin on tõlgitud?</a:t>
            </a:r>
            <a:endParaRPr lang="en-US" dirty="0"/>
          </a:p>
        </p:txBody>
      </p:sp>
      <p:sp>
        <p:nvSpPr>
          <p:cNvPr id="3" name="Sisu kohatäide 2"/>
          <p:cNvSpPr>
            <a:spLocks noGrp="1"/>
          </p:cNvSpPr>
          <p:nvPr>
            <p:ph idx="1"/>
          </p:nvPr>
        </p:nvSpPr>
        <p:spPr/>
        <p:txBody>
          <a:bodyPr>
            <a:normAutofit fontScale="70000" lnSpcReduction="20000"/>
          </a:bodyPr>
          <a:lstStyle/>
          <a:p>
            <a:pPr>
              <a:buNone/>
            </a:pPr>
            <a:r>
              <a:rPr lang="et-EE" dirty="0" smtClean="0"/>
              <a:t>     “ Baasstsenaariumis mõjutab üldine intressimäära pingestatus kõiki kauplemisportfelli otseseid ja kaudseid riigi maksejõuetuse riske, kujutades intressikõvera liikumist tõususuunas. See üldine intressimäära pingestatus mõjutab mitteriiklikke maksejõuetuse riske samamoodi kui riigi maksejõuetuse riske.</a:t>
            </a:r>
            <a:endParaRPr lang="en-US" dirty="0" smtClean="0"/>
          </a:p>
          <a:p>
            <a:pPr>
              <a:buNone/>
            </a:pPr>
            <a:endParaRPr lang="en-US" dirty="0" smtClean="0"/>
          </a:p>
          <a:p>
            <a:pPr>
              <a:buNone/>
            </a:pPr>
            <a:r>
              <a:rPr lang="et-EE" dirty="0" smtClean="0"/>
              <a:t>     Lisaks mõjutab negatiivses stsenaariumis edasine hindamise kõrvalekalle, mis põhineb konkreetsel riigi intressimäära kõrvalekaldel, Euroopa majandusruumi riikide otseseid maksejõuetuse riske, mis on registreeritud kauplemisportfellis. Euroopa majandusruumi mittekuuluvate riikide maksejõuetuse riske (otseseid ja kaudseid) mõjutab teist liiki üldise intressimäära pingestatus, mis on intressikõvera tõsisem tõus kui baasstsenaariumis.”</a:t>
            </a:r>
            <a:endParaRPr lang="en-US" dirty="0" smtClean="0"/>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smtClean="0"/>
              <a:t>Kirjavahetus tuntud tõlkebürooga</a:t>
            </a:r>
            <a:endParaRPr lang="en-US" dirty="0"/>
          </a:p>
        </p:txBody>
      </p:sp>
      <p:sp>
        <p:nvSpPr>
          <p:cNvPr id="3" name="Sisu kohatäide 2"/>
          <p:cNvSpPr>
            <a:spLocks noGrp="1"/>
          </p:cNvSpPr>
          <p:nvPr>
            <p:ph idx="1"/>
          </p:nvPr>
        </p:nvSpPr>
        <p:spPr/>
        <p:txBody>
          <a:bodyPr>
            <a:normAutofit fontScale="92500" lnSpcReduction="20000"/>
          </a:bodyPr>
          <a:lstStyle/>
          <a:p>
            <a:r>
              <a:rPr lang="et-EE" dirty="0" smtClean="0"/>
              <a:t>Kahjuks tõlge ei kannata mingit kriitikat, ka kõige tavapärasema finantsvaldkonna mõisted on valesti tõlgitud, keerulisematest rääkimata.</a:t>
            </a:r>
          </a:p>
          <a:p>
            <a:pPr>
              <a:buNone/>
            </a:pPr>
            <a:r>
              <a:rPr lang="et-EE" dirty="0" smtClean="0"/>
              <a:t/>
            </a:r>
            <a:br>
              <a:rPr lang="et-EE" dirty="0" smtClean="0"/>
            </a:br>
            <a:r>
              <a:rPr lang="et-EE" dirty="0" smtClean="0"/>
              <a:t>Näiteks:</a:t>
            </a:r>
            <a:br>
              <a:rPr lang="et-EE" dirty="0" smtClean="0"/>
            </a:br>
            <a:r>
              <a:rPr lang="et-EE" dirty="0" smtClean="0"/>
              <a:t>panga normkapital - see on muidugi panga omakapital;</a:t>
            </a:r>
            <a:br>
              <a:rPr lang="et-EE" dirty="0" smtClean="0"/>
            </a:br>
            <a:r>
              <a:rPr lang="et-EE" dirty="0" smtClean="0"/>
              <a:t>ohutusasutus - see on siis finantsjärelevalve asutus;</a:t>
            </a:r>
            <a:br>
              <a:rPr lang="et-EE" dirty="0" smtClean="0"/>
            </a:br>
            <a:r>
              <a:rPr lang="et-EE" dirty="0" smtClean="0"/>
              <a:t>pankade treening – </a:t>
            </a:r>
            <a:r>
              <a:rPr lang="et-EE" dirty="0" err="1" smtClean="0"/>
              <a:t>stressitest</a:t>
            </a:r>
            <a:r>
              <a:rPr lang="et-EE" dirty="0" smtClean="0"/>
              <a:t> jne, </a:t>
            </a:r>
            <a:r>
              <a:rPr lang="et-EE" dirty="0" err="1" smtClean="0"/>
              <a:t>jne</a:t>
            </a:r>
            <a:r>
              <a:rPr lang="et-EE" dirty="0" smtClean="0"/>
              <a:t>.</a:t>
            </a:r>
            <a:br>
              <a:rPr lang="et-EE" dirty="0" smtClean="0"/>
            </a:br>
            <a:endParaRPr lang="en-US" dirty="0" smtClean="0"/>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smtClean="0"/>
              <a:t>Kirjavahetus tuntud tõlkebürooga</a:t>
            </a:r>
            <a:endParaRPr lang="en-US" dirty="0"/>
          </a:p>
        </p:txBody>
      </p:sp>
      <p:sp>
        <p:nvSpPr>
          <p:cNvPr id="3" name="Sisu kohatäide 2"/>
          <p:cNvSpPr>
            <a:spLocks noGrp="1"/>
          </p:cNvSpPr>
          <p:nvPr>
            <p:ph idx="1"/>
          </p:nvPr>
        </p:nvSpPr>
        <p:spPr/>
        <p:txBody>
          <a:bodyPr>
            <a:normAutofit fontScale="77500" lnSpcReduction="20000"/>
          </a:bodyPr>
          <a:lstStyle/>
          <a:p>
            <a:r>
              <a:rPr lang="et-EE" sz="3800" dirty="0" smtClean="0"/>
              <a:t>Tere!</a:t>
            </a:r>
            <a:br>
              <a:rPr lang="et-EE" sz="3800" dirty="0" smtClean="0"/>
            </a:br>
            <a:r>
              <a:rPr lang="et-EE" sz="3800" dirty="0" smtClean="0"/>
              <a:t/>
            </a:r>
            <a:br>
              <a:rPr lang="et-EE" sz="3800" dirty="0" smtClean="0"/>
            </a:br>
            <a:r>
              <a:rPr lang="et-EE" sz="3800" dirty="0" smtClean="0"/>
              <a:t>Täname tagasiside eest. Meil on kahju, et Te ei ole selle tõlke </a:t>
            </a:r>
            <a:br>
              <a:rPr lang="et-EE" sz="3800" dirty="0" smtClean="0"/>
            </a:br>
            <a:r>
              <a:rPr lang="et-EE" sz="3800" dirty="0" smtClean="0"/>
              <a:t>kvaliteediga rahul. Kinnitame Teile, et anname alati endast parima, </a:t>
            </a:r>
            <a:br>
              <a:rPr lang="et-EE" sz="3800" dirty="0" smtClean="0"/>
            </a:br>
            <a:r>
              <a:rPr lang="et-EE" sz="3800" dirty="0" smtClean="0"/>
              <a:t>tagamaks kvaliteetsed tõlked. Valisime selle tõlke teostamiseks tõlkija, kes on töötanud 10 aastat finantsvaldkonnas, usaldasime talle töö. Kuid kuna antud tõlge ei vasta Teie ootustele, siis püüame võimalikult  kiiresti välja selgitada selle põhjuse.</a:t>
            </a:r>
            <a:endParaRPr lang="en-US" sz="3800" dirty="0" smtClean="0"/>
          </a:p>
          <a:p>
            <a:pPr>
              <a:buNone/>
            </a:pPr>
            <a:endParaRPr lang="en-US" sz="38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Mis on raha panganduse loengukonspektis</a:t>
            </a:r>
            <a:endParaRPr lang="et-EE" dirty="0"/>
          </a:p>
        </p:txBody>
      </p:sp>
      <p:sp>
        <p:nvSpPr>
          <p:cNvPr id="3" name="Content Placeholder 2"/>
          <p:cNvSpPr>
            <a:spLocks noGrp="1"/>
          </p:cNvSpPr>
          <p:nvPr>
            <p:ph idx="1"/>
          </p:nvPr>
        </p:nvSpPr>
        <p:spPr/>
        <p:txBody>
          <a:bodyPr>
            <a:normAutofit fontScale="62500" lnSpcReduction="20000"/>
          </a:bodyPr>
          <a:lstStyle/>
          <a:p>
            <a:pPr>
              <a:buNone/>
            </a:pPr>
            <a:r>
              <a:rPr lang="et-EE" dirty="0" smtClean="0"/>
              <a:t/>
            </a:r>
            <a:br>
              <a:rPr lang="et-EE" dirty="0" smtClean="0"/>
            </a:br>
            <a:r>
              <a:rPr lang="et-EE" dirty="0" smtClean="0"/>
              <a:t>Rahamassi suurust kehtivates vääringutes väljendavad rahaagregaadid (</a:t>
            </a:r>
            <a:r>
              <a:rPr lang="et-EE" i="1" dirty="0" smtClean="0"/>
              <a:t>monetary aggregates</a:t>
            </a:r>
            <a:r>
              <a:rPr lang="et-EE" dirty="0" smtClean="0"/>
              <a:t>), millesse on liidetud kõik raha näol käibivad eri liiki väärtused. </a:t>
            </a:r>
          </a:p>
          <a:p>
            <a:pPr>
              <a:buNone/>
            </a:pPr>
            <a:r>
              <a:rPr lang="et-EE" dirty="0" smtClean="0"/>
              <a:t/>
            </a:r>
            <a:br>
              <a:rPr lang="et-EE" dirty="0" smtClean="0"/>
            </a:br>
            <a:r>
              <a:rPr lang="et-EE" dirty="0" smtClean="0"/>
              <a:t>Euroliidu rahastatistikas kasutatakse 3 rahaagregaati: </a:t>
            </a:r>
          </a:p>
          <a:p>
            <a:pPr>
              <a:buNone/>
            </a:pPr>
            <a:r>
              <a:rPr lang="et-EE" dirty="0" smtClean="0"/>
              <a:t/>
            </a:r>
            <a:br>
              <a:rPr lang="et-EE" dirty="0" smtClean="0"/>
            </a:br>
            <a:r>
              <a:rPr lang="et-EE" dirty="0" smtClean="0"/>
              <a:t>• M1 (kitsas rahaagregaat), mis koosneb käibel olevast sularahast ning üleööhoiustest pankades või valitsuses (riigikassa);</a:t>
            </a:r>
          </a:p>
          <a:p>
            <a:pPr>
              <a:buNone/>
            </a:pPr>
            <a:r>
              <a:rPr lang="et-EE" dirty="0" smtClean="0"/>
              <a:t/>
            </a:r>
            <a:br>
              <a:rPr lang="et-EE" dirty="0" smtClean="0"/>
            </a:br>
            <a:r>
              <a:rPr lang="et-EE" dirty="0" smtClean="0"/>
              <a:t> • M2 (laiem rahaagregaat), mis koosneb M1-st + kolmekuulise etteteatamistähtajaga lõpetatavad hoiused ning kuni kaheaastase tähtajaga hoiused pankades ja riigikassas; </a:t>
            </a:r>
          </a:p>
          <a:p>
            <a:pPr>
              <a:buNone/>
            </a:pPr>
            <a:r>
              <a:rPr lang="et-EE" dirty="0" smtClean="0"/>
              <a:t/>
            </a:r>
            <a:br>
              <a:rPr lang="et-EE" dirty="0" smtClean="0"/>
            </a:br>
            <a:r>
              <a:rPr lang="et-EE" dirty="0" smtClean="0"/>
              <a:t> • M3 (lai rahaagregaat), mis koosneb M2-st + sellistest  instrumentidest nagu pankadevahelised repotehingud, rahaturufondide osakud ning pankade poolt emiteeritud kuni kaheaastase tähtajaga võlakirjad.</a:t>
            </a:r>
          </a:p>
          <a:p>
            <a:endParaRPr lang="et-E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Ka pangad on rahaloomeasutused</a:t>
            </a:r>
            <a:endParaRPr lang="et-EE" dirty="0"/>
          </a:p>
        </p:txBody>
      </p:sp>
      <p:sp>
        <p:nvSpPr>
          <p:cNvPr id="3" name="Content Placeholder 2"/>
          <p:cNvSpPr>
            <a:spLocks noGrp="1"/>
          </p:cNvSpPr>
          <p:nvPr>
            <p:ph idx="1"/>
          </p:nvPr>
        </p:nvSpPr>
        <p:spPr/>
        <p:txBody>
          <a:bodyPr>
            <a:normAutofit fontScale="77500" lnSpcReduction="20000"/>
          </a:bodyPr>
          <a:lstStyle/>
          <a:p>
            <a:r>
              <a:rPr lang="et-EE" dirty="0" smtClean="0"/>
              <a:t>Alusraha on raha hulk, mida keskpank kontrollib ja reguleerib otseselt. Alusraha/baasraha koosneb sularahast ringluses (pangatähed ja mündid) ja keskpanga kohustustest krediidiasutuste ees (krediidiasutuste kohustuslikust reservist, mida hoitakse keskpangas).</a:t>
            </a:r>
          </a:p>
          <a:p>
            <a:endParaRPr lang="et-EE" dirty="0" smtClean="0"/>
          </a:p>
          <a:p>
            <a:r>
              <a:rPr lang="et-EE" dirty="0" smtClean="0"/>
              <a:t>Aga raha loovad ka teised rahaloomeasutused. Rahaloomeasutused on sellised finantsettevõtted, mis võtavad avalikkuselt vastu hoiuseid või ning annavad laenu ja/või investeerivad väärtpaberitesse. Eestis on rahaloomeasutused Eesti Panga kõrval pangad, hoiu-laenuühistud ja rahaturufondid. </a:t>
            </a:r>
          </a:p>
          <a:p>
            <a:endParaRPr lang="et-EE"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653</TotalTime>
  <Words>4373</Words>
  <Application>Microsoft Office PowerPoint</Application>
  <PresentationFormat>On-screen Show (4:3)</PresentationFormat>
  <Paragraphs>360</Paragraphs>
  <Slides>72</Slides>
  <Notes>1</Notes>
  <HiddenSlides>0</HiddenSlides>
  <MMClips>0</MMClips>
  <ScaleCrop>false</ScaleCrop>
  <HeadingPairs>
    <vt:vector size="4" baseType="variant">
      <vt:variant>
        <vt:lpstr>Theme</vt:lpstr>
      </vt:variant>
      <vt:variant>
        <vt:i4>1</vt:i4>
      </vt:variant>
      <vt:variant>
        <vt:lpstr>Slide Titles</vt:lpstr>
      </vt:variant>
      <vt:variant>
        <vt:i4>72</vt:i4>
      </vt:variant>
    </vt:vector>
  </HeadingPairs>
  <TitlesOfParts>
    <vt:vector size="73" baseType="lpstr">
      <vt:lpstr>Foundry</vt:lpstr>
      <vt:lpstr> FINANTSVALDKONNA TEKSTIDE TÕLKIMINE KESTVAS RAHANDUSKRIISIS </vt:lpstr>
      <vt:lpstr>Avalikud suhted on tõlkimine</vt:lpstr>
      <vt:lpstr>Mis on (laenu)raha? </vt:lpstr>
      <vt:lpstr>Euroopa pangad sõltuvad rahaturust</vt:lpstr>
      <vt:lpstr>Kust tuli raha rahaturule ja miks raha enam sinna teed ei leia?</vt:lpstr>
      <vt:lpstr>Keskpank emiteerib alusraha</vt:lpstr>
      <vt:lpstr>Laenubuum</vt:lpstr>
      <vt:lpstr>Mis on raha panganduse loengukonspektis</vt:lpstr>
      <vt:lpstr>Ka pangad on rahaloomeasutused</vt:lpstr>
      <vt:lpstr>Kuidas raha luuakse?</vt:lpstr>
      <vt:lpstr>Reeglid ja normatiivid</vt:lpstr>
      <vt:lpstr>Peamised normatiivid</vt:lpstr>
      <vt:lpstr>Finantskriisi taust</vt:lpstr>
      <vt:lpstr>Finantskriisi taust</vt:lpstr>
      <vt:lpstr>Tänane Euroopa</vt:lpstr>
      <vt:lpstr>Päästepaketid</vt:lpstr>
      <vt:lpstr>Päästepaketid</vt:lpstr>
      <vt:lpstr>Päästepaketid</vt:lpstr>
      <vt:lpstr>Finantsjärelevalve</vt:lpstr>
      <vt:lpstr>Finantsjärelevalve</vt:lpstr>
      <vt:lpstr>Järelevalve paradigmade muutumine</vt:lpstr>
      <vt:lpstr>Mida arvasid liidrid</vt:lpstr>
      <vt:lpstr>Euroopa järelevalveasutused</vt:lpstr>
      <vt:lpstr>Euroopa järelevalveasutused</vt:lpstr>
      <vt:lpstr>ESRB</vt:lpstr>
      <vt:lpstr>Pangandusliit</vt:lpstr>
      <vt:lpstr>Pangandusliit</vt:lpstr>
      <vt:lpstr>Kapitalijärelevalve</vt:lpstr>
      <vt:lpstr>Kapitalijärelevalve</vt:lpstr>
      <vt:lpstr>Tänane Eesti</vt:lpstr>
      <vt:lpstr>Finantsteenuste järelevalve</vt:lpstr>
      <vt:lpstr>Investeerimisfondid</vt:lpstr>
      <vt:lpstr>Investeerimisfondid</vt:lpstr>
      <vt:lpstr>Fondivalitseja</vt:lpstr>
      <vt:lpstr>Fondide järelevalve</vt:lpstr>
      <vt:lpstr>Fondide tüübid</vt:lpstr>
      <vt:lpstr>Avatud ja kinnine fond</vt:lpstr>
      <vt:lpstr>Eurofond</vt:lpstr>
      <vt:lpstr>Eurofond</vt:lpstr>
      <vt:lpstr>Eurofondi investeerimispiirangud</vt:lpstr>
      <vt:lpstr>Eurofondid:</vt:lpstr>
      <vt:lpstr>Eurofondid:</vt:lpstr>
      <vt:lpstr>Alternatiivsed investeerimisfondid</vt:lpstr>
      <vt:lpstr>Alternatiivsed investeerimisfondid:</vt:lpstr>
      <vt:lpstr>Indeksifond</vt:lpstr>
      <vt:lpstr>Sõnakasutusest</vt:lpstr>
      <vt:lpstr>Tuletisinstrumendid</vt:lpstr>
      <vt:lpstr>Tuletisväärtpaberid</vt:lpstr>
      <vt:lpstr>Optsioon</vt:lpstr>
      <vt:lpstr>Optsiooni näide</vt:lpstr>
      <vt:lpstr>Optsioon</vt:lpstr>
      <vt:lpstr>Forward</vt:lpstr>
      <vt:lpstr>Forward</vt:lpstr>
      <vt:lpstr>Futuur</vt:lpstr>
      <vt:lpstr>Futuuri näide</vt:lpstr>
      <vt:lpstr>Futuuri näide</vt:lpstr>
      <vt:lpstr>Repotehing</vt:lpstr>
      <vt:lpstr>Repotehingu näide</vt:lpstr>
      <vt:lpstr>Swap</vt:lpstr>
      <vt:lpstr>Swapi näide</vt:lpstr>
      <vt:lpstr>Lühikeseks müük</vt:lpstr>
      <vt:lpstr>Lühikeseks müügi näide</vt:lpstr>
      <vt:lpstr>Lühikeseks müügi näide</vt:lpstr>
      <vt:lpstr>Kaetud ja katmata lühikeseks müük</vt:lpstr>
      <vt:lpstr>Katteta lühikeseks müük</vt:lpstr>
      <vt:lpstr>Turujärelevalve</vt:lpstr>
      <vt:lpstr>Turumanipulatsioon</vt:lpstr>
      <vt:lpstr>Turumanipulatsioon</vt:lpstr>
      <vt:lpstr>Tõlke seadusandlik jõud võrdub originaaliga</vt:lpstr>
      <vt:lpstr>Mida siin on tõlgitud?</vt:lpstr>
      <vt:lpstr>Kirjavahetus tuntud tõlkebürooga</vt:lpstr>
      <vt:lpstr>Kirjavahetus tuntud tõlkebürooga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kasutaja</dc:creator>
  <cp:lastModifiedBy>kasutaja</cp:lastModifiedBy>
  <cp:revision>165</cp:revision>
  <dcterms:created xsi:type="dcterms:W3CDTF">2011-11-13T12:11:06Z</dcterms:created>
  <dcterms:modified xsi:type="dcterms:W3CDTF">2012-10-02T07:29:41Z</dcterms:modified>
</cp:coreProperties>
</file>